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9"/>
  </p:notesMasterIdLst>
  <p:handoutMasterIdLst>
    <p:handoutMasterId r:id="rId50"/>
  </p:handoutMasterIdLst>
  <p:sldIdLst>
    <p:sldId id="256" r:id="rId2"/>
    <p:sldId id="257" r:id="rId3"/>
    <p:sldId id="307" r:id="rId4"/>
    <p:sldId id="308" r:id="rId5"/>
    <p:sldId id="309" r:id="rId6"/>
    <p:sldId id="270" r:id="rId7"/>
    <p:sldId id="271" r:id="rId8"/>
    <p:sldId id="272" r:id="rId9"/>
    <p:sldId id="273" r:id="rId10"/>
    <p:sldId id="274" r:id="rId11"/>
    <p:sldId id="275" r:id="rId12"/>
    <p:sldId id="276" r:id="rId13"/>
    <p:sldId id="311" r:id="rId14"/>
    <p:sldId id="312" r:id="rId15"/>
    <p:sldId id="313" r:id="rId16"/>
    <p:sldId id="314" r:id="rId17"/>
    <p:sldId id="315" r:id="rId18"/>
    <p:sldId id="317" r:id="rId19"/>
    <p:sldId id="316" r:id="rId20"/>
    <p:sldId id="319" r:id="rId21"/>
    <p:sldId id="318" r:id="rId22"/>
    <p:sldId id="320" r:id="rId23"/>
    <p:sldId id="321" r:id="rId24"/>
    <p:sldId id="322" r:id="rId25"/>
    <p:sldId id="323" r:id="rId26"/>
    <p:sldId id="324" r:id="rId27"/>
    <p:sldId id="325" r:id="rId28"/>
    <p:sldId id="326" r:id="rId29"/>
    <p:sldId id="327" r:id="rId30"/>
    <p:sldId id="328" r:id="rId31"/>
    <p:sldId id="329" r:id="rId32"/>
    <p:sldId id="331" r:id="rId33"/>
    <p:sldId id="333" r:id="rId34"/>
    <p:sldId id="334" r:id="rId35"/>
    <p:sldId id="335" r:id="rId36"/>
    <p:sldId id="336" r:id="rId37"/>
    <p:sldId id="337" r:id="rId38"/>
    <p:sldId id="338" r:id="rId39"/>
    <p:sldId id="330" r:id="rId40"/>
    <p:sldId id="280" r:id="rId41"/>
    <p:sldId id="281" r:id="rId42"/>
    <p:sldId id="283" r:id="rId43"/>
    <p:sldId id="310" r:id="rId44"/>
    <p:sldId id="303" r:id="rId45"/>
    <p:sldId id="304" r:id="rId46"/>
    <p:sldId id="305" r:id="rId47"/>
    <p:sldId id="30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5161" autoAdjust="0"/>
  </p:normalViewPr>
  <p:slideViewPr>
    <p:cSldViewPr>
      <p:cViewPr>
        <p:scale>
          <a:sx n="70" d="100"/>
          <a:sy n="70" d="100"/>
        </p:scale>
        <p:origin x="-114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72E808-A6C0-4C06-915A-5E77248BAD26}" type="datetimeFigureOut">
              <a:rPr lang="en-US" smtClean="0"/>
              <a:pPr/>
              <a:t>10/4/2018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Factors of Management of Change in Libraries:Dr. Arun Kr. Chakraborty: RRRLF-NML-Aug-2019</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1A26F6-A5AB-41F4-AA5D-05C603396936}" type="slidenum">
              <a:rPr lang="en-US" smtClean="0"/>
              <a:pPr/>
              <a:t>‹#›</a:t>
            </a:fld>
            <a:endParaRPr 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9D48DF-F7D6-42F4-B586-02833ADBE63D}" type="datetimeFigureOut">
              <a:rPr lang="en-US" smtClean="0"/>
              <a:pPr/>
              <a:t>10/4/2018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Factors of Management of Change in Libraries:Dr. Arun Kr. Chakraborty: RRRLF-NML-Aug-2019</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422266-2EE6-4840-B9AE-E57F2E4CB01D}" type="slidenum">
              <a:rPr lang="en-US" smtClean="0"/>
              <a:pPr/>
              <a:t>‹#›</a:t>
            </a:fld>
            <a:endParaRPr lang="en-US"/>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Factors of Management of Change in Libraries:Dr. Arun Kr. Chakraborty: RRRLF-NML-Aug-2019</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Factors of Management of Change in Libraries:Dr. Arun Kr. Chakraborty: RRRLF-NML-Aug-2019</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Factors of Management of Change in Libraries:Dr. Arun Kr. Chakraborty: RRRLF-NML-Aug-2019</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Factors of Management of Change in Libraries:Dr. Arun Kr. Chakraborty: RRRLF-NML-Aug-2019</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Factors of Management of Change in Libraries:Dr. Arun Kr. Chakraborty: RRRLF-NML-Aug-2019</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Factors of Management of Change in Libraries:Dr. Arun Kr. Chakraborty: RRRLF-NML-Aug-2019</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49E7F3C-A949-4CEB-BCA9-928CC3247EDA}" type="slidenum">
              <a:rPr lang="en-US"/>
              <a:pPr/>
              <a:t>14</a:t>
            </a:fld>
            <a:endParaRPr lang="en-US" dirty="0"/>
          </a:p>
        </p:txBody>
      </p:sp>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ln/>
        </p:spPr>
        <p:txBody>
          <a:bodyPr/>
          <a:lstStyle/>
          <a:p>
            <a:endParaRPr lang="en-US" dirty="0"/>
          </a:p>
        </p:txBody>
      </p:sp>
      <p:sp>
        <p:nvSpPr>
          <p:cNvPr id="174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6" tIns="45714" rIns="91426" bIns="45714" anchor="b"/>
          <a:lstStyle/>
          <a:p>
            <a:pPr algn="r"/>
            <a:fld id="{C812BC7E-5C8A-4ADB-8C4C-06DA31BD6F49}" type="slidenum">
              <a:rPr lang="en-US" sz="1200"/>
              <a:pPr algn="r"/>
              <a:t>14</a:t>
            </a:fld>
            <a:endParaRPr lang="en-US" sz="1200" dirty="0"/>
          </a:p>
        </p:txBody>
      </p:sp>
      <p:sp>
        <p:nvSpPr>
          <p:cNvPr id="6" name="Footer Placeholder 5"/>
          <p:cNvSpPr>
            <a:spLocks noGrp="1"/>
          </p:cNvSpPr>
          <p:nvPr>
            <p:ph type="ftr" sz="quarter" idx="10"/>
          </p:nvPr>
        </p:nvSpPr>
        <p:spPr/>
        <p:txBody>
          <a:bodyPr/>
          <a:lstStyle/>
          <a:p>
            <a:r>
              <a:rPr lang="en-US" smtClean="0"/>
              <a:t>Factors of Management of Change in Libraries:Dr. Arun Kr. Chakraborty: RRRLF-NML-Aug-2019</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60056B-4985-44BD-A49A-EA70DCC924F9}" type="slidenum">
              <a:rPr lang="en-US"/>
              <a:pPr/>
              <a:t>20</a:t>
            </a:fld>
            <a:endParaRPr lang="en-US" dirty="0"/>
          </a:p>
        </p:txBody>
      </p:sp>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ln/>
        </p:spPr>
        <p:txBody>
          <a:bodyPr/>
          <a:lstStyle/>
          <a:p>
            <a:endParaRPr lang="en-US" dirty="0"/>
          </a:p>
        </p:txBody>
      </p:sp>
      <p:sp>
        <p:nvSpPr>
          <p:cNvPr id="102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6" tIns="45714" rIns="91426" bIns="45714" anchor="b"/>
          <a:lstStyle/>
          <a:p>
            <a:pPr algn="r"/>
            <a:fld id="{C7C0A4DE-8FA2-483B-9BF8-6E84EA4033CE}" type="slidenum">
              <a:rPr lang="en-US" sz="1200"/>
              <a:pPr algn="r"/>
              <a:t>20</a:t>
            </a:fld>
            <a:endParaRPr lang="en-US" sz="1200" dirty="0"/>
          </a:p>
        </p:txBody>
      </p:sp>
      <p:sp>
        <p:nvSpPr>
          <p:cNvPr id="6" name="Footer Placeholder 5"/>
          <p:cNvSpPr>
            <a:spLocks noGrp="1"/>
          </p:cNvSpPr>
          <p:nvPr>
            <p:ph type="ftr" sz="quarter" idx="10"/>
          </p:nvPr>
        </p:nvSpPr>
        <p:spPr/>
        <p:txBody>
          <a:bodyPr/>
          <a:lstStyle/>
          <a:p>
            <a:r>
              <a:rPr lang="en-US" smtClean="0"/>
              <a:t>Factors of Management of Change in Libraries:Dr. Arun Kr. Chakraborty: RRRLF-NML-Aug-2019</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Factors of Management of Change in Libraries:Dr. Arun Kr. Chakraborty: RRRLF-NML-Aug-2019</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60056B-4985-44BD-A49A-EA70DCC924F9}" type="slidenum">
              <a:rPr lang="en-US"/>
              <a:pPr/>
              <a:t>22</a:t>
            </a:fld>
            <a:endParaRPr lang="en-US" dirty="0"/>
          </a:p>
        </p:txBody>
      </p:sp>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ln/>
        </p:spPr>
        <p:txBody>
          <a:bodyPr/>
          <a:lstStyle/>
          <a:p>
            <a:endParaRPr lang="en-US" dirty="0"/>
          </a:p>
        </p:txBody>
      </p:sp>
      <p:sp>
        <p:nvSpPr>
          <p:cNvPr id="102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6" tIns="45714" rIns="91426" bIns="45714" anchor="b"/>
          <a:lstStyle/>
          <a:p>
            <a:pPr algn="r"/>
            <a:fld id="{C7C0A4DE-8FA2-483B-9BF8-6E84EA4033CE}" type="slidenum">
              <a:rPr lang="en-US" sz="1200"/>
              <a:pPr algn="r"/>
              <a:t>22</a:t>
            </a:fld>
            <a:endParaRPr lang="en-US" sz="1200" dirty="0"/>
          </a:p>
        </p:txBody>
      </p:sp>
      <p:sp>
        <p:nvSpPr>
          <p:cNvPr id="6" name="Footer Placeholder 5"/>
          <p:cNvSpPr>
            <a:spLocks noGrp="1"/>
          </p:cNvSpPr>
          <p:nvPr>
            <p:ph type="ftr" sz="quarter" idx="10"/>
          </p:nvPr>
        </p:nvSpPr>
        <p:spPr/>
        <p:txBody>
          <a:bodyPr/>
          <a:lstStyle/>
          <a:p>
            <a:r>
              <a:rPr lang="en-US" smtClean="0"/>
              <a:t>Factors of Management of Change in Libraries:Dr. Arun Kr. Chakraborty: RRRLF-NML-Aug-2019</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60056B-4985-44BD-A49A-EA70DCC924F9}" type="slidenum">
              <a:rPr lang="en-US"/>
              <a:pPr/>
              <a:t>25</a:t>
            </a:fld>
            <a:endParaRPr lang="en-US" dirty="0"/>
          </a:p>
        </p:txBody>
      </p:sp>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ln/>
        </p:spPr>
        <p:txBody>
          <a:bodyPr/>
          <a:lstStyle/>
          <a:p>
            <a:endParaRPr lang="en-US" dirty="0"/>
          </a:p>
        </p:txBody>
      </p:sp>
      <p:sp>
        <p:nvSpPr>
          <p:cNvPr id="102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6" tIns="45714" rIns="91426" bIns="45714" anchor="b"/>
          <a:lstStyle/>
          <a:p>
            <a:pPr algn="r"/>
            <a:fld id="{C7C0A4DE-8FA2-483B-9BF8-6E84EA4033CE}" type="slidenum">
              <a:rPr lang="en-US" sz="1200"/>
              <a:pPr algn="r"/>
              <a:t>25</a:t>
            </a:fld>
            <a:endParaRPr lang="en-US" sz="1200" dirty="0"/>
          </a:p>
        </p:txBody>
      </p:sp>
      <p:sp>
        <p:nvSpPr>
          <p:cNvPr id="6" name="Footer Placeholder 5"/>
          <p:cNvSpPr>
            <a:spLocks noGrp="1"/>
          </p:cNvSpPr>
          <p:nvPr>
            <p:ph type="ftr" sz="quarter" idx="10"/>
          </p:nvPr>
        </p:nvSpPr>
        <p:spPr/>
        <p:txBody>
          <a:bodyPr/>
          <a:lstStyle/>
          <a:p>
            <a:r>
              <a:rPr lang="en-US" smtClean="0"/>
              <a:t>Factors of Management of Change in Libraries:Dr. Arun Kr. Chakraborty: RRRLF-NML-Aug-2019</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60056B-4985-44BD-A49A-EA70DCC924F9}" type="slidenum">
              <a:rPr lang="en-US"/>
              <a:pPr/>
              <a:t>27</a:t>
            </a:fld>
            <a:endParaRPr lang="en-US" dirty="0"/>
          </a:p>
        </p:txBody>
      </p:sp>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ln/>
        </p:spPr>
        <p:txBody>
          <a:bodyPr/>
          <a:lstStyle/>
          <a:p>
            <a:endParaRPr lang="en-US" dirty="0"/>
          </a:p>
        </p:txBody>
      </p:sp>
      <p:sp>
        <p:nvSpPr>
          <p:cNvPr id="102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6" tIns="45714" rIns="91426" bIns="45714" anchor="b"/>
          <a:lstStyle/>
          <a:p>
            <a:pPr algn="r"/>
            <a:fld id="{C7C0A4DE-8FA2-483B-9BF8-6E84EA4033CE}" type="slidenum">
              <a:rPr lang="en-US" sz="1200"/>
              <a:pPr algn="r"/>
              <a:t>27</a:t>
            </a:fld>
            <a:endParaRPr lang="en-US" sz="1200" dirty="0"/>
          </a:p>
        </p:txBody>
      </p:sp>
      <p:sp>
        <p:nvSpPr>
          <p:cNvPr id="6" name="Footer Placeholder 5"/>
          <p:cNvSpPr>
            <a:spLocks noGrp="1"/>
          </p:cNvSpPr>
          <p:nvPr>
            <p:ph type="ftr" sz="quarter" idx="10"/>
          </p:nvPr>
        </p:nvSpPr>
        <p:spPr/>
        <p:txBody>
          <a:bodyPr/>
          <a:lstStyle/>
          <a:p>
            <a:r>
              <a:rPr lang="en-US" smtClean="0"/>
              <a:t>Factors of Management of Change in Libraries:Dr. Arun Kr. Chakraborty: RRRLF-NML-Aug-2019</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60056B-4985-44BD-A49A-EA70DCC924F9}" type="slidenum">
              <a:rPr lang="en-US"/>
              <a:pPr/>
              <a:t>29</a:t>
            </a:fld>
            <a:endParaRPr lang="en-US" dirty="0"/>
          </a:p>
        </p:txBody>
      </p:sp>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ln/>
        </p:spPr>
        <p:txBody>
          <a:bodyPr/>
          <a:lstStyle/>
          <a:p>
            <a:endParaRPr lang="en-US" dirty="0"/>
          </a:p>
        </p:txBody>
      </p:sp>
      <p:sp>
        <p:nvSpPr>
          <p:cNvPr id="102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6" tIns="45714" rIns="91426" bIns="45714" anchor="b"/>
          <a:lstStyle/>
          <a:p>
            <a:pPr algn="r"/>
            <a:fld id="{C7C0A4DE-8FA2-483B-9BF8-6E84EA4033CE}" type="slidenum">
              <a:rPr lang="en-US" sz="1200"/>
              <a:pPr algn="r"/>
              <a:t>29</a:t>
            </a:fld>
            <a:endParaRPr lang="en-US" sz="1200" dirty="0"/>
          </a:p>
        </p:txBody>
      </p:sp>
      <p:sp>
        <p:nvSpPr>
          <p:cNvPr id="6" name="Footer Placeholder 5"/>
          <p:cNvSpPr>
            <a:spLocks noGrp="1"/>
          </p:cNvSpPr>
          <p:nvPr>
            <p:ph type="ftr" sz="quarter" idx="10"/>
          </p:nvPr>
        </p:nvSpPr>
        <p:spPr/>
        <p:txBody>
          <a:bodyPr/>
          <a:lstStyle/>
          <a:p>
            <a:r>
              <a:rPr lang="en-US" smtClean="0"/>
              <a:t>Factors of Management of Change in Libraries:Dr. Arun Kr. Chakraborty: RRRLF-NML-Aug-2019</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Factors of Management of Change in Libraries:Dr. Arun Kr. Chakraborty: RRRLF-NML-Aug-2019</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F34D6CE-D54D-415A-8FE0-13CC5C690C4A}" type="datetime1">
              <a:rPr lang="en-US" smtClean="0"/>
              <a:pPr/>
              <a:t>10/4/2018</a:t>
            </a:fld>
            <a:endParaRPr lang="en-US"/>
          </a:p>
        </p:txBody>
      </p:sp>
      <p:sp>
        <p:nvSpPr>
          <p:cNvPr id="2" name="Footer Placeholder 1"/>
          <p:cNvSpPr>
            <a:spLocks noGrp="1"/>
          </p:cNvSpPr>
          <p:nvPr>
            <p:ph type="ftr" sz="quarter" idx="11"/>
          </p:nvPr>
        </p:nvSpPr>
        <p:spPr/>
        <p:txBody>
          <a:bodyPr/>
          <a:lstStyle/>
          <a:p>
            <a:r>
              <a:rPr lang="en-US" smtClean="0"/>
              <a:t>Innovative Library Services &amp; Management of Public Libraries | AKC | NACLIN 2018 | 6th Oct 2018, Vishakapatnam</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9764D4B-1F37-49FA-A8AC-BE99FB80B8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11584F-C5D2-4533-9C8E-8D6EAAAE53EE}" type="datetime1">
              <a:rPr lang="en-US" smtClean="0"/>
              <a:pPr/>
              <a:t>10/4/2018</a:t>
            </a:fld>
            <a:endParaRPr lang="en-US"/>
          </a:p>
        </p:txBody>
      </p:sp>
      <p:sp>
        <p:nvSpPr>
          <p:cNvPr id="5" name="Footer Placeholder 4"/>
          <p:cNvSpPr>
            <a:spLocks noGrp="1"/>
          </p:cNvSpPr>
          <p:nvPr>
            <p:ph type="ftr" sz="quarter" idx="11"/>
          </p:nvPr>
        </p:nvSpPr>
        <p:spPr/>
        <p:txBody>
          <a:bodyPr/>
          <a:lstStyle/>
          <a:p>
            <a:r>
              <a:rPr lang="en-US" smtClean="0"/>
              <a:t>Innovative Library Services &amp; Management of Public Libraries | AKC | NACLIN 2018 | 6th Oct 2018, Vishakapatnam</a:t>
            </a:r>
            <a:endParaRPr lang="en-US"/>
          </a:p>
        </p:txBody>
      </p:sp>
      <p:sp>
        <p:nvSpPr>
          <p:cNvPr id="6" name="Slide Number Placeholder 5"/>
          <p:cNvSpPr>
            <a:spLocks noGrp="1"/>
          </p:cNvSpPr>
          <p:nvPr>
            <p:ph type="sldNum" sz="quarter" idx="12"/>
          </p:nvPr>
        </p:nvSpPr>
        <p:spPr/>
        <p:txBody>
          <a:bodyPr/>
          <a:lstStyle/>
          <a:p>
            <a:fld id="{19764D4B-1F37-49FA-A8AC-BE99FB80B8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82F192-7B36-4966-AAD7-16D9D0603F10}" type="datetime1">
              <a:rPr lang="en-US" smtClean="0"/>
              <a:pPr/>
              <a:t>10/4/2018</a:t>
            </a:fld>
            <a:endParaRPr lang="en-US"/>
          </a:p>
        </p:txBody>
      </p:sp>
      <p:sp>
        <p:nvSpPr>
          <p:cNvPr id="5" name="Footer Placeholder 4"/>
          <p:cNvSpPr>
            <a:spLocks noGrp="1"/>
          </p:cNvSpPr>
          <p:nvPr>
            <p:ph type="ftr" sz="quarter" idx="11"/>
          </p:nvPr>
        </p:nvSpPr>
        <p:spPr/>
        <p:txBody>
          <a:bodyPr/>
          <a:lstStyle/>
          <a:p>
            <a:r>
              <a:rPr lang="en-US" smtClean="0"/>
              <a:t>Innovative Library Services &amp; Management of Public Libraries | AKC | NACLIN 2018 | 6th Oct 2018, Vishakapatnam</a:t>
            </a:r>
            <a:endParaRPr lang="en-US"/>
          </a:p>
        </p:txBody>
      </p:sp>
      <p:sp>
        <p:nvSpPr>
          <p:cNvPr id="6" name="Slide Number Placeholder 5"/>
          <p:cNvSpPr>
            <a:spLocks noGrp="1"/>
          </p:cNvSpPr>
          <p:nvPr>
            <p:ph type="sldNum" sz="quarter" idx="12"/>
          </p:nvPr>
        </p:nvSpPr>
        <p:spPr/>
        <p:txBody>
          <a:bodyPr/>
          <a:lstStyle/>
          <a:p>
            <a:fld id="{19764D4B-1F37-49FA-A8AC-BE99FB80B8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A6AB48C-ECAF-4E45-A56C-348FC534479F}" type="datetime1">
              <a:rPr lang="en-US" smtClean="0"/>
              <a:pPr/>
              <a:t>10/4/2018</a:t>
            </a:fld>
            <a:endParaRPr lang="en-US"/>
          </a:p>
        </p:txBody>
      </p:sp>
      <p:sp>
        <p:nvSpPr>
          <p:cNvPr id="19" name="Footer Placeholder 18"/>
          <p:cNvSpPr>
            <a:spLocks noGrp="1"/>
          </p:cNvSpPr>
          <p:nvPr>
            <p:ph type="ftr" sz="quarter" idx="11"/>
          </p:nvPr>
        </p:nvSpPr>
        <p:spPr>
          <a:xfrm>
            <a:off x="3581400" y="76200"/>
            <a:ext cx="2895600" cy="288925"/>
          </a:xfrm>
        </p:spPr>
        <p:txBody>
          <a:bodyPr/>
          <a:lstStyle/>
          <a:p>
            <a:r>
              <a:rPr lang="en-US" smtClean="0"/>
              <a:t>Innovative Library Services &amp; Management of Public Libraries | AKC | NACLIN 2018 | 6th Oct 2018, Vishakapatnam</a:t>
            </a:r>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9764D4B-1F37-49FA-A8AC-BE99FB80B8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965B5E4-8884-4BFF-8382-5B9BDC37E362}" type="datetime1">
              <a:rPr lang="en-US" smtClean="0"/>
              <a:pPr/>
              <a:t>10/4/2018</a:t>
            </a:fld>
            <a:endParaRPr lang="en-US"/>
          </a:p>
        </p:txBody>
      </p:sp>
      <p:sp>
        <p:nvSpPr>
          <p:cNvPr id="11" name="Footer Placeholder 10"/>
          <p:cNvSpPr>
            <a:spLocks noGrp="1"/>
          </p:cNvSpPr>
          <p:nvPr>
            <p:ph type="ftr" sz="quarter" idx="11"/>
          </p:nvPr>
        </p:nvSpPr>
        <p:spPr/>
        <p:txBody>
          <a:bodyPr/>
          <a:lstStyle/>
          <a:p>
            <a:r>
              <a:rPr lang="en-US" smtClean="0"/>
              <a:t>Innovative Library Services &amp; Management of Public Libraries | AKC | NACLIN 2018 | 6th Oct 2018, Vishakapatnam</a:t>
            </a:r>
            <a:endParaRPr lang="en-US"/>
          </a:p>
        </p:txBody>
      </p:sp>
      <p:sp>
        <p:nvSpPr>
          <p:cNvPr id="16" name="Slide Number Placeholder 15"/>
          <p:cNvSpPr>
            <a:spLocks noGrp="1"/>
          </p:cNvSpPr>
          <p:nvPr>
            <p:ph type="sldNum" sz="quarter" idx="12"/>
          </p:nvPr>
        </p:nvSpPr>
        <p:spPr/>
        <p:txBody>
          <a:bodyPr/>
          <a:lstStyle/>
          <a:p>
            <a:fld id="{19764D4B-1F37-49FA-A8AC-BE99FB80B830}"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FD6847D-1B45-4B19-8714-550AEE11AC86}" type="datetime1">
              <a:rPr lang="en-US" smtClean="0"/>
              <a:pPr/>
              <a:t>10/4/2018</a:t>
            </a:fld>
            <a:endParaRPr lang="en-US"/>
          </a:p>
        </p:txBody>
      </p:sp>
      <p:sp>
        <p:nvSpPr>
          <p:cNvPr id="10" name="Footer Placeholder 9"/>
          <p:cNvSpPr>
            <a:spLocks noGrp="1"/>
          </p:cNvSpPr>
          <p:nvPr>
            <p:ph type="ftr" sz="quarter" idx="11"/>
          </p:nvPr>
        </p:nvSpPr>
        <p:spPr/>
        <p:txBody>
          <a:bodyPr/>
          <a:lstStyle/>
          <a:p>
            <a:r>
              <a:rPr lang="en-US" smtClean="0"/>
              <a:t>Innovative Library Services &amp; Management of Public Libraries | AKC | NACLIN 2018 | 6th Oct 2018, Vishakapatnam</a:t>
            </a:r>
            <a:endParaRPr lang="en-US"/>
          </a:p>
        </p:txBody>
      </p:sp>
      <p:sp>
        <p:nvSpPr>
          <p:cNvPr id="31" name="Slide Number Placeholder 30"/>
          <p:cNvSpPr>
            <a:spLocks noGrp="1"/>
          </p:cNvSpPr>
          <p:nvPr>
            <p:ph type="sldNum" sz="quarter" idx="12"/>
          </p:nvPr>
        </p:nvSpPr>
        <p:spPr/>
        <p:txBody>
          <a:bodyPr/>
          <a:lstStyle/>
          <a:p>
            <a:fld id="{19764D4B-1F37-49FA-A8AC-BE99FB80B8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1C9DA10-EE90-4018-9A55-C88252FCE827}" type="datetime1">
              <a:rPr lang="en-US" smtClean="0"/>
              <a:pPr/>
              <a:t>10/4/2018</a:t>
            </a:fld>
            <a:endParaRPr lang="en-US"/>
          </a:p>
        </p:txBody>
      </p:sp>
      <p:sp>
        <p:nvSpPr>
          <p:cNvPr id="6" name="Footer Placeholder 5"/>
          <p:cNvSpPr>
            <a:spLocks noGrp="1"/>
          </p:cNvSpPr>
          <p:nvPr>
            <p:ph type="ftr" sz="quarter" idx="11"/>
          </p:nvPr>
        </p:nvSpPr>
        <p:spPr/>
        <p:txBody>
          <a:bodyPr/>
          <a:lstStyle/>
          <a:p>
            <a:r>
              <a:rPr lang="en-US" smtClean="0"/>
              <a:t>Innovative Library Services &amp; Management of Public Libraries | AKC | NACLIN 2018 | 6th Oct 2018, Vishakapatnam</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9764D4B-1F37-49FA-A8AC-BE99FB80B830}"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F7A12F3-5D15-4DC6-9FCF-BA92360DAA60}" type="datetime1">
              <a:rPr lang="en-US" smtClean="0"/>
              <a:pPr/>
              <a:t>10/4/2018</a:t>
            </a:fld>
            <a:endParaRPr lang="en-US"/>
          </a:p>
        </p:txBody>
      </p:sp>
      <p:sp>
        <p:nvSpPr>
          <p:cNvPr id="21" name="Footer Placeholder 20"/>
          <p:cNvSpPr>
            <a:spLocks noGrp="1"/>
          </p:cNvSpPr>
          <p:nvPr>
            <p:ph type="ftr" sz="quarter" idx="11"/>
          </p:nvPr>
        </p:nvSpPr>
        <p:spPr/>
        <p:txBody>
          <a:bodyPr/>
          <a:lstStyle/>
          <a:p>
            <a:r>
              <a:rPr lang="en-US" smtClean="0"/>
              <a:t>Innovative Library Services &amp; Management of Public Libraries | AKC | NACLIN 2018 | 6th Oct 2018, Vishakapatnam</a:t>
            </a:r>
            <a:endParaRPr lang="en-US"/>
          </a:p>
        </p:txBody>
      </p:sp>
      <p:sp>
        <p:nvSpPr>
          <p:cNvPr id="6" name="Slide Number Placeholder 5"/>
          <p:cNvSpPr>
            <a:spLocks noGrp="1"/>
          </p:cNvSpPr>
          <p:nvPr>
            <p:ph type="sldNum" sz="quarter" idx="12"/>
          </p:nvPr>
        </p:nvSpPr>
        <p:spPr/>
        <p:txBody>
          <a:bodyPr/>
          <a:lstStyle/>
          <a:p>
            <a:fld id="{19764D4B-1F37-49FA-A8AC-BE99FB80B8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4A9C97-6653-466C-9312-B6D00A66E95D}" type="datetime1">
              <a:rPr lang="en-US" smtClean="0"/>
              <a:pPr/>
              <a:t>10/4/2018</a:t>
            </a:fld>
            <a:endParaRPr lang="en-US"/>
          </a:p>
        </p:txBody>
      </p:sp>
      <p:sp>
        <p:nvSpPr>
          <p:cNvPr id="24" name="Footer Placeholder 23"/>
          <p:cNvSpPr>
            <a:spLocks noGrp="1"/>
          </p:cNvSpPr>
          <p:nvPr>
            <p:ph type="ftr" sz="quarter" idx="11"/>
          </p:nvPr>
        </p:nvSpPr>
        <p:spPr/>
        <p:txBody>
          <a:bodyPr/>
          <a:lstStyle/>
          <a:p>
            <a:r>
              <a:rPr lang="en-US" smtClean="0"/>
              <a:t>Innovative Library Services &amp; Management of Public Libraries | AKC | NACLIN 2018 | 6th Oct 2018, Vishakapatnam</a:t>
            </a:r>
            <a:endParaRPr lang="en-US"/>
          </a:p>
        </p:txBody>
      </p:sp>
      <p:sp>
        <p:nvSpPr>
          <p:cNvPr id="7" name="Slide Number Placeholder 6"/>
          <p:cNvSpPr>
            <a:spLocks noGrp="1"/>
          </p:cNvSpPr>
          <p:nvPr>
            <p:ph type="sldNum" sz="quarter" idx="12"/>
          </p:nvPr>
        </p:nvSpPr>
        <p:spPr/>
        <p:txBody>
          <a:bodyPr/>
          <a:lstStyle/>
          <a:p>
            <a:fld id="{19764D4B-1F37-49FA-A8AC-BE99FB80B8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DD7D7C9-9CC7-448A-9B61-1AB09B7CF9F0}" type="datetime1">
              <a:rPr lang="en-US" smtClean="0"/>
              <a:pPr/>
              <a:t>10/4/2018</a:t>
            </a:fld>
            <a:endParaRPr lang="en-US"/>
          </a:p>
        </p:txBody>
      </p:sp>
      <p:sp>
        <p:nvSpPr>
          <p:cNvPr id="29" name="Footer Placeholder 28"/>
          <p:cNvSpPr>
            <a:spLocks noGrp="1"/>
          </p:cNvSpPr>
          <p:nvPr>
            <p:ph type="ftr" sz="quarter" idx="11"/>
          </p:nvPr>
        </p:nvSpPr>
        <p:spPr/>
        <p:txBody>
          <a:bodyPr/>
          <a:lstStyle/>
          <a:p>
            <a:r>
              <a:rPr lang="en-US" smtClean="0"/>
              <a:t>Innovative Library Services &amp; Management of Public Libraries | AKC | NACLIN 2018 | 6th Oct 2018, Vishakapatnam</a:t>
            </a:r>
            <a:endParaRPr lang="en-US"/>
          </a:p>
        </p:txBody>
      </p:sp>
      <p:sp>
        <p:nvSpPr>
          <p:cNvPr id="7" name="Slide Number Placeholder 6"/>
          <p:cNvSpPr>
            <a:spLocks noGrp="1"/>
          </p:cNvSpPr>
          <p:nvPr>
            <p:ph type="sldNum" sz="quarter" idx="12"/>
          </p:nvPr>
        </p:nvSpPr>
        <p:spPr/>
        <p:txBody>
          <a:bodyPr/>
          <a:lstStyle/>
          <a:p>
            <a:fld id="{19764D4B-1F37-49FA-A8AC-BE99FB80B8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4A05CE6-873C-4BDB-AA30-454727B14E7A}" type="datetime1">
              <a:rPr lang="en-US" smtClean="0"/>
              <a:pPr/>
              <a:t>10/4/2018</a:t>
            </a:fld>
            <a:endParaRPr lang="en-US"/>
          </a:p>
        </p:txBody>
      </p:sp>
      <p:sp>
        <p:nvSpPr>
          <p:cNvPr id="5" name="Footer Placeholder 4"/>
          <p:cNvSpPr>
            <a:spLocks noGrp="1"/>
          </p:cNvSpPr>
          <p:nvPr>
            <p:ph type="ftr" sz="quarter" idx="11"/>
          </p:nvPr>
        </p:nvSpPr>
        <p:spPr/>
        <p:txBody>
          <a:bodyPr/>
          <a:lstStyle/>
          <a:p>
            <a:r>
              <a:rPr lang="en-US" smtClean="0"/>
              <a:t>Innovative Library Services &amp; Management of Public Libraries | AKC | NACLIN 2018 | 6th Oct 2018, Vishakapatnam</a:t>
            </a:r>
            <a:endParaRPr lang="en-US"/>
          </a:p>
        </p:txBody>
      </p:sp>
      <p:sp>
        <p:nvSpPr>
          <p:cNvPr id="31" name="Slide Number Placeholder 30"/>
          <p:cNvSpPr>
            <a:spLocks noGrp="1"/>
          </p:cNvSpPr>
          <p:nvPr>
            <p:ph type="sldNum" sz="quarter" idx="12"/>
          </p:nvPr>
        </p:nvSpPr>
        <p:spPr/>
        <p:txBody>
          <a:bodyPr/>
          <a:lstStyle/>
          <a:p>
            <a:fld id="{19764D4B-1F37-49FA-A8AC-BE99FB80B830}"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50205F6-1F78-45F4-AB25-A6EE007C7CBE}" type="datetime1">
              <a:rPr lang="en-US" smtClean="0"/>
              <a:pPr/>
              <a:t>10/4/2018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t>Innovative Library Services &amp; Management of Public Libraries | AKC | NACLIN 2018 | 6th Oct 2018, Vishakapatnam</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9764D4B-1F37-49FA-A8AC-BE99FB80B830}"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1.jpeg"/><Relationship Id="rId4"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dg-rrrlf@nic.i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886200"/>
            <a:ext cx="9000565" cy="2819400"/>
          </a:xfrm>
        </p:spPr>
        <p:txBody>
          <a:bodyPr>
            <a:noAutofit/>
          </a:bodyPr>
          <a:lstStyle/>
          <a:p>
            <a:pPr algn="ctr"/>
            <a:r>
              <a:rPr lang="en-US" sz="2000" b="1" dirty="0" smtClean="0">
                <a:solidFill>
                  <a:schemeClr val="accent6">
                    <a:lumMod val="75000"/>
                  </a:schemeClr>
                </a:solidFill>
                <a:latin typeface="Bookman Old Style" pitchFamily="18" charset="0"/>
              </a:rPr>
              <a:t>21</a:t>
            </a:r>
            <a:r>
              <a:rPr lang="en-US" sz="2000" b="1" baseline="30000" dirty="0" smtClean="0">
                <a:solidFill>
                  <a:schemeClr val="accent6">
                    <a:lumMod val="75000"/>
                  </a:schemeClr>
                </a:solidFill>
                <a:latin typeface="Bookman Old Style" pitchFamily="18" charset="0"/>
              </a:rPr>
              <a:t>th</a:t>
            </a:r>
            <a:r>
              <a:rPr lang="en-US" sz="2000" dirty="0" smtClean="0">
                <a:solidFill>
                  <a:schemeClr val="accent6">
                    <a:lumMod val="75000"/>
                  </a:schemeClr>
                </a:solidFill>
                <a:latin typeface="Bookman Old Style" pitchFamily="18" charset="0"/>
              </a:rPr>
              <a:t> </a:t>
            </a:r>
            <a:r>
              <a:rPr lang="en-US" sz="2000" b="1" dirty="0" smtClean="0">
                <a:solidFill>
                  <a:schemeClr val="accent6">
                    <a:lumMod val="75000"/>
                  </a:schemeClr>
                </a:solidFill>
                <a:latin typeface="Bookman Old Style" pitchFamily="18" charset="0"/>
              </a:rPr>
              <a:t>National Convention on Knowledge, Library and Information Networking</a:t>
            </a:r>
            <a:r>
              <a:rPr lang="en-US" sz="2000" dirty="0" smtClean="0">
                <a:solidFill>
                  <a:schemeClr val="accent6">
                    <a:lumMod val="75000"/>
                  </a:schemeClr>
                </a:solidFill>
                <a:latin typeface="Bookman Old Style" pitchFamily="18" charset="0"/>
              </a:rPr>
              <a:t> </a:t>
            </a:r>
            <a:r>
              <a:rPr lang="en-US" sz="2000" b="1" dirty="0" smtClean="0">
                <a:solidFill>
                  <a:schemeClr val="accent6">
                    <a:lumMod val="75000"/>
                  </a:schemeClr>
                </a:solidFill>
                <a:latin typeface="Bookman Old Style" pitchFamily="18" charset="0"/>
              </a:rPr>
              <a:t>(NACLIN 2018)</a:t>
            </a:r>
            <a:br>
              <a:rPr lang="en-US" sz="2000" b="1" dirty="0" smtClean="0">
                <a:solidFill>
                  <a:schemeClr val="accent6">
                    <a:lumMod val="75000"/>
                  </a:schemeClr>
                </a:solidFill>
                <a:latin typeface="Bookman Old Style" pitchFamily="18" charset="0"/>
              </a:rPr>
            </a:br>
            <a:r>
              <a:rPr lang="en-US" sz="2000" dirty="0" smtClean="0">
                <a:solidFill>
                  <a:schemeClr val="accent6">
                    <a:lumMod val="75000"/>
                  </a:schemeClr>
                </a:solidFill>
                <a:latin typeface="Bookman Old Style" pitchFamily="18" charset="0"/>
              </a:rPr>
              <a:t/>
            </a:r>
            <a:br>
              <a:rPr lang="en-US" sz="2000" dirty="0" smtClean="0">
                <a:solidFill>
                  <a:schemeClr val="accent6">
                    <a:lumMod val="75000"/>
                  </a:schemeClr>
                </a:solidFill>
                <a:latin typeface="Bookman Old Style" pitchFamily="18" charset="0"/>
              </a:rPr>
            </a:br>
            <a:r>
              <a:rPr lang="en-US" sz="2000" i="1" dirty="0" smtClean="0">
                <a:solidFill>
                  <a:schemeClr val="accent6">
                    <a:lumMod val="75000"/>
                  </a:schemeClr>
                </a:solidFill>
                <a:latin typeface="Bookman Old Style" pitchFamily="18" charset="0"/>
              </a:rPr>
              <a:t>In collaboration with</a:t>
            </a:r>
            <a:r>
              <a:rPr lang="en-US" sz="2000" dirty="0" smtClean="0">
                <a:solidFill>
                  <a:schemeClr val="accent6">
                    <a:lumMod val="75000"/>
                  </a:schemeClr>
                </a:solidFill>
                <a:latin typeface="Bookman Old Style" pitchFamily="18" charset="0"/>
              </a:rPr>
              <a:t> </a:t>
            </a:r>
            <a:br>
              <a:rPr lang="en-US" sz="2000" dirty="0" smtClean="0">
                <a:solidFill>
                  <a:schemeClr val="accent6">
                    <a:lumMod val="75000"/>
                  </a:schemeClr>
                </a:solidFill>
                <a:latin typeface="Bookman Old Style" pitchFamily="18" charset="0"/>
              </a:rPr>
            </a:br>
            <a:r>
              <a:rPr lang="en-US" sz="2000" dirty="0" smtClean="0">
                <a:solidFill>
                  <a:schemeClr val="accent6">
                    <a:lumMod val="75000"/>
                  </a:schemeClr>
                </a:solidFill>
                <a:latin typeface="Bookman Old Style" pitchFamily="18" charset="0"/>
              </a:rPr>
              <a:t/>
            </a:r>
            <a:br>
              <a:rPr lang="en-US" sz="2000" dirty="0" smtClean="0">
                <a:solidFill>
                  <a:schemeClr val="accent6">
                    <a:lumMod val="75000"/>
                  </a:schemeClr>
                </a:solidFill>
                <a:latin typeface="Bookman Old Style" pitchFamily="18" charset="0"/>
              </a:rPr>
            </a:br>
            <a:r>
              <a:rPr lang="en-US" sz="2000" b="1" dirty="0" smtClean="0">
                <a:solidFill>
                  <a:schemeClr val="accent6">
                    <a:lumMod val="75000"/>
                  </a:schemeClr>
                </a:solidFill>
                <a:latin typeface="Bookman Old Style" pitchFamily="18" charset="0"/>
              </a:rPr>
              <a:t>GITAM Deemed to be University, Visakhapatnam</a:t>
            </a:r>
            <a:br>
              <a:rPr lang="en-US" sz="2000" b="1" dirty="0" smtClean="0">
                <a:solidFill>
                  <a:schemeClr val="accent6">
                    <a:lumMod val="75000"/>
                  </a:schemeClr>
                </a:solidFill>
                <a:latin typeface="Bookman Old Style" pitchFamily="18" charset="0"/>
              </a:rPr>
            </a:br>
            <a:r>
              <a:rPr lang="en-US" sz="2000" b="1" dirty="0" smtClean="0">
                <a:solidFill>
                  <a:schemeClr val="accent6">
                    <a:lumMod val="75000"/>
                  </a:schemeClr>
                </a:solidFill>
                <a:latin typeface="Bookman Old Style" pitchFamily="18" charset="0"/>
              </a:rPr>
              <a:t/>
            </a:r>
            <a:br>
              <a:rPr lang="en-US" sz="2000" b="1" dirty="0" smtClean="0">
                <a:solidFill>
                  <a:schemeClr val="accent6">
                    <a:lumMod val="75000"/>
                  </a:schemeClr>
                </a:solidFill>
                <a:latin typeface="Bookman Old Style" pitchFamily="18" charset="0"/>
              </a:rPr>
            </a:br>
            <a:r>
              <a:rPr lang="en-US" sz="2000" b="1" dirty="0" smtClean="0">
                <a:solidFill>
                  <a:schemeClr val="accent6">
                    <a:lumMod val="75000"/>
                  </a:schemeClr>
                </a:solidFill>
                <a:latin typeface="Bookman Old Style" pitchFamily="18" charset="0"/>
              </a:rPr>
              <a:t/>
            </a:r>
            <a:br>
              <a:rPr lang="en-US" sz="2000" b="1" dirty="0" smtClean="0">
                <a:solidFill>
                  <a:schemeClr val="accent6">
                    <a:lumMod val="75000"/>
                  </a:schemeClr>
                </a:solidFill>
                <a:latin typeface="Bookman Old Style" pitchFamily="18" charset="0"/>
              </a:rPr>
            </a:br>
            <a:r>
              <a:rPr lang="nb-NO" sz="2000" b="1" dirty="0" smtClean="0">
                <a:solidFill>
                  <a:schemeClr val="accent6">
                    <a:lumMod val="75000"/>
                  </a:schemeClr>
                </a:solidFill>
                <a:latin typeface="Bookman Old Style" pitchFamily="18" charset="0"/>
              </a:rPr>
              <a:t>October 4-6, 2018   		@ GITAM, Visakhapatnam</a:t>
            </a:r>
            <a:endParaRPr lang="en-US" sz="2000" dirty="0">
              <a:solidFill>
                <a:schemeClr val="accent6">
                  <a:lumMod val="75000"/>
                </a:schemeClr>
              </a:solidFill>
              <a:latin typeface="Bookman Old Style" pitchFamily="18" charset="0"/>
            </a:endParaRPr>
          </a:p>
        </p:txBody>
      </p:sp>
      <p:sp>
        <p:nvSpPr>
          <p:cNvPr id="3" name="Subtitle 2"/>
          <p:cNvSpPr>
            <a:spLocks noGrp="1"/>
          </p:cNvSpPr>
          <p:nvPr>
            <p:ph type="subTitle" idx="1"/>
          </p:nvPr>
        </p:nvSpPr>
        <p:spPr>
          <a:xfrm>
            <a:off x="0" y="286870"/>
            <a:ext cx="9144000" cy="2684930"/>
          </a:xfrm>
        </p:spPr>
        <p:txBody>
          <a:bodyPr>
            <a:noAutofit/>
          </a:bodyPr>
          <a:lstStyle/>
          <a:p>
            <a:pPr algn="ctr"/>
            <a:r>
              <a:rPr lang="en-US" sz="4500" b="1" dirty="0" smtClean="0">
                <a:latin typeface="AR BLANCA"/>
              </a:rPr>
              <a:t>Innovative Library Services </a:t>
            </a:r>
          </a:p>
          <a:p>
            <a:pPr algn="ctr"/>
            <a:r>
              <a:rPr lang="en-US" sz="4500" b="1" dirty="0" smtClean="0">
                <a:latin typeface="AR BLANCA"/>
              </a:rPr>
              <a:t>&amp;</a:t>
            </a:r>
          </a:p>
          <a:p>
            <a:pPr algn="ctr"/>
            <a:r>
              <a:rPr lang="en-US" sz="4500" b="1" dirty="0" smtClean="0">
                <a:latin typeface="AR BLANCA"/>
              </a:rPr>
              <a:t>Management of Public Libraries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fontScale="90000"/>
          </a:bodyPr>
          <a:lstStyle/>
          <a:p>
            <a:pPr algn="r"/>
            <a:r>
              <a:rPr lang="en-US" b="1" cap="none" dirty="0" smtClean="0"/>
              <a:t>Change Management In: </a:t>
            </a:r>
            <a:br>
              <a:rPr lang="en-US" b="1" cap="none" dirty="0" smtClean="0"/>
            </a:br>
            <a:r>
              <a:rPr lang="en-US" b="1" cap="none" dirty="0" smtClean="0"/>
              <a:t>Library And Information </a:t>
            </a:r>
            <a:r>
              <a:rPr lang="en-US" b="1" cap="none" dirty="0" err="1" smtClean="0"/>
              <a:t>Centres</a:t>
            </a:r>
            <a:endParaRPr lang="en-US" cap="none" dirty="0"/>
          </a:p>
        </p:txBody>
      </p:sp>
      <p:sp>
        <p:nvSpPr>
          <p:cNvPr id="3" name="Content Placeholder 2"/>
          <p:cNvSpPr>
            <a:spLocks noGrp="1"/>
          </p:cNvSpPr>
          <p:nvPr>
            <p:ph idx="1"/>
          </p:nvPr>
        </p:nvSpPr>
        <p:spPr>
          <a:xfrm>
            <a:off x="152400" y="1219200"/>
            <a:ext cx="8915400" cy="4953000"/>
          </a:xfrm>
        </p:spPr>
        <p:txBody>
          <a:bodyPr>
            <a:noAutofit/>
          </a:bodyPr>
          <a:lstStyle/>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The problems associated with the transition in the case of libraries have both content and a process dimension.</a:t>
            </a:r>
          </a:p>
          <a:p>
            <a:pPr lvl="0" algn="just">
              <a:buNone/>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The tools and techniques that were suitable for traditional documents don’t hold good for present-day documents due to changes in technology, new information format, and users’ requirements. </a:t>
            </a:r>
          </a:p>
          <a:p>
            <a:pPr lvl="0" algn="just">
              <a:buFont typeface="Wingdings" pitchFamily="2" charset="2"/>
              <a:buChar char="§"/>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So, a whole new approach needs to be developed to handle the situation.</a:t>
            </a:r>
            <a:endParaRPr lang="en-US" sz="2800" b="1" dirty="0">
              <a:solidFill>
                <a:schemeClr val="accent2">
                  <a:lumMod val="75000"/>
                </a:schemeClr>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a:bodyPr>
          <a:lstStyle/>
          <a:p>
            <a:pPr algn="r"/>
            <a:r>
              <a:rPr lang="en-IN" b="1" cap="none" dirty="0" smtClean="0"/>
              <a:t>From System’s Point of View</a:t>
            </a:r>
            <a:endParaRPr lang="en-US" cap="none" dirty="0"/>
          </a:p>
        </p:txBody>
      </p:sp>
      <p:sp>
        <p:nvSpPr>
          <p:cNvPr id="3" name="Content Placeholder 2"/>
          <p:cNvSpPr>
            <a:spLocks noGrp="1"/>
          </p:cNvSpPr>
          <p:nvPr>
            <p:ph idx="1"/>
          </p:nvPr>
        </p:nvSpPr>
        <p:spPr>
          <a:xfrm>
            <a:off x="152400" y="1219200"/>
            <a:ext cx="8915400" cy="4953000"/>
          </a:xfrm>
        </p:spPr>
        <p:txBody>
          <a:bodyPr>
            <a:noAutofit/>
          </a:bodyPr>
          <a:lstStyle/>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Any change to one part of the library will have an impact on all the other parts due to the fact that the library is considered as the interconnected sub-systems of its different sections and processes and in turn has an effect on its performance. </a:t>
            </a:r>
          </a:p>
          <a:p>
            <a:pPr lvl="0" algn="just">
              <a:buNone/>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The library is open to – and interacts with – the external environment as well as being open internally to the other sub-systems in the organisation.</a:t>
            </a:r>
            <a:endParaRPr lang="en-US" sz="2800" b="1" dirty="0">
              <a:solidFill>
                <a:schemeClr val="accent2">
                  <a:lumMod val="75000"/>
                </a:schemeClr>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a:bodyPr>
          <a:lstStyle/>
          <a:p>
            <a:pPr algn="r"/>
            <a:r>
              <a:rPr lang="en-IN" b="1" cap="none" dirty="0" smtClean="0"/>
              <a:t>From System’s Point of View</a:t>
            </a:r>
            <a:endParaRPr lang="en-US" cap="none" dirty="0"/>
          </a:p>
        </p:txBody>
      </p:sp>
      <p:sp>
        <p:nvSpPr>
          <p:cNvPr id="3" name="Content Placeholder 2"/>
          <p:cNvSpPr>
            <a:spLocks noGrp="1"/>
          </p:cNvSpPr>
          <p:nvPr>
            <p:ph idx="1"/>
          </p:nvPr>
        </p:nvSpPr>
        <p:spPr>
          <a:xfrm>
            <a:off x="152400" y="1219200"/>
            <a:ext cx="8915400" cy="4953000"/>
          </a:xfrm>
        </p:spPr>
        <p:txBody>
          <a:bodyPr>
            <a:noAutofit/>
          </a:bodyPr>
          <a:lstStyle/>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The objective of this approach is to structure the functions of the library in a manner that clearly defines lines of co-ordination and interdependence emphasising achieving synergy rather than optimising performance of any one individual part. </a:t>
            </a:r>
          </a:p>
          <a:p>
            <a:pPr lvl="0" algn="just">
              <a:buFont typeface="Wingdings" pitchFamily="2" charset="2"/>
              <a:buChar char="§"/>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Implementing changes should be based on such structure of the functions of the libraries (Kathleen et al., 2003).</a:t>
            </a:r>
            <a:endParaRPr lang="en-US" sz="2800" b="1" dirty="0">
              <a:solidFill>
                <a:schemeClr val="accent2">
                  <a:lumMod val="75000"/>
                </a:schemeClr>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62175" y="5534561"/>
            <a:ext cx="6981825" cy="1323439"/>
          </a:xfrm>
          <a:prstGeom prst="rect">
            <a:avLst/>
          </a:prstGeom>
          <a:solidFill>
            <a:srgbClr val="4F81BD"/>
          </a:solidFill>
          <a:ln w="12700">
            <a:solidFill>
              <a:srgbClr val="FFFFFF"/>
            </a:solidFill>
            <a:miter lim="800000"/>
            <a:headEnd/>
            <a:tailEnd/>
          </a:ln>
          <a:effectLst/>
        </p:spPr>
        <p:txBody>
          <a:bodyPr vert="horz" wrap="square" lIns="0" tIns="45720" rIns="182880" bIns="45720" numCol="1" anchor="ctr" anchorCtr="0" compatLnSpc="1">
            <a:prstTxWarp prst="textNoShape">
              <a:avLst/>
            </a:prstTxWarp>
            <a:spAutoFit/>
          </a:bodyPr>
          <a:lstStyle/>
          <a:p>
            <a:pPr lvl="0" algn="r" fontAlgn="base">
              <a:spcBef>
                <a:spcPct val="0"/>
              </a:spcBef>
              <a:spcAft>
                <a:spcPct val="0"/>
              </a:spcAft>
            </a:pPr>
            <a:endParaRPr lang="en-US" sz="3200" i="1" dirty="0" smtClean="0">
              <a:solidFill>
                <a:srgbClr val="FFFFFF"/>
              </a:solidFill>
              <a:latin typeface="Cambria" pitchFamily="18" charset="0"/>
              <a:cs typeface="Arial" pitchFamily="34" charset="0"/>
            </a:endParaRPr>
          </a:p>
          <a:p>
            <a:pPr lvl="0" algn="r" fontAlgn="base">
              <a:spcBef>
                <a:spcPct val="0"/>
              </a:spcBef>
              <a:spcAft>
                <a:spcPct val="0"/>
              </a:spcAft>
            </a:pPr>
            <a:r>
              <a:rPr lang="en-US" sz="3200" i="1" dirty="0" smtClean="0">
                <a:solidFill>
                  <a:srgbClr val="FFFFFF"/>
                </a:solidFill>
                <a:latin typeface="Cambria" pitchFamily="18" charset="0"/>
                <a:cs typeface="Arial" pitchFamily="34" charset="0"/>
              </a:rPr>
              <a:t>A journey towards </a:t>
            </a:r>
            <a:r>
              <a:rPr lang="en-US" sz="3200" i="1" dirty="0" smtClean="0">
                <a:solidFill>
                  <a:srgbClr val="FF0000"/>
                </a:solidFill>
                <a:latin typeface="Cambria" pitchFamily="18" charset="0"/>
                <a:cs typeface="Arial" pitchFamily="34" charset="0"/>
              </a:rPr>
              <a:t>enrichment</a:t>
            </a:r>
            <a:r>
              <a:rPr lang="en-US" sz="3200" i="1" dirty="0" smtClean="0">
                <a:solidFill>
                  <a:srgbClr val="FFFFFF"/>
                </a:solidFill>
                <a:latin typeface="Cambria" pitchFamily="18" charset="0"/>
                <a:cs typeface="Arial" pitchFamily="34" charset="0"/>
              </a:rPr>
              <a:t> of society</a:t>
            </a:r>
            <a:r>
              <a:rPr lang="en-US" sz="4800" i="1" dirty="0" smtClean="0">
                <a:solidFill>
                  <a:srgbClr val="FFFFFF"/>
                </a:solidFill>
                <a:latin typeface="Cambria" pitchFamily="18" charset="0"/>
                <a:cs typeface="Arial" pitchFamily="34" charset="0"/>
              </a:rPr>
              <a:t> </a:t>
            </a:r>
          </a:p>
        </p:txBody>
      </p:sp>
      <p:pic>
        <p:nvPicPr>
          <p:cNvPr id="5" name="Picture 4"/>
          <p:cNvPicPr/>
          <p:nvPr/>
        </p:nvPicPr>
        <p:blipFill>
          <a:blip r:embed="rId2" cstate="print"/>
          <a:srcRect/>
          <a:stretch>
            <a:fillRect/>
          </a:stretch>
        </p:blipFill>
        <p:spPr bwMode="auto">
          <a:xfrm>
            <a:off x="0" y="1219200"/>
            <a:ext cx="9144000" cy="4495800"/>
          </a:xfrm>
          <a:prstGeom prst="rect">
            <a:avLst/>
          </a:prstGeom>
          <a:noFill/>
          <a:ln w="9525">
            <a:noFill/>
            <a:miter lim="800000"/>
            <a:headEnd/>
            <a:tailEnd/>
          </a:ln>
        </p:spPr>
      </p:pic>
      <p:sp>
        <p:nvSpPr>
          <p:cNvPr id="7" name="Title 1"/>
          <p:cNvSpPr>
            <a:spLocks noGrp="1"/>
          </p:cNvSpPr>
          <p:nvPr>
            <p:ph type="title"/>
          </p:nvPr>
        </p:nvSpPr>
        <p:spPr>
          <a:xfrm>
            <a:off x="0" y="76200"/>
            <a:ext cx="9144000" cy="914400"/>
          </a:xfrm>
        </p:spPr>
        <p:txBody>
          <a:bodyPr>
            <a:normAutofit fontScale="90000"/>
          </a:bodyPr>
          <a:lstStyle/>
          <a:p>
            <a:pPr algn="ctr"/>
            <a:r>
              <a:rPr lang="en-IN" b="1" cap="none" dirty="0" smtClean="0"/>
              <a:t>RAJA RAMMOHUN ROY LIBRARY FOUNDATION</a:t>
            </a:r>
            <a:endParaRPr lang="en-US" cap="none" dirty="0"/>
          </a:p>
        </p:txBody>
      </p:sp>
      <p:sp>
        <p:nvSpPr>
          <p:cNvPr id="8" name="TextBox 7"/>
          <p:cNvSpPr txBox="1"/>
          <p:nvPr/>
        </p:nvSpPr>
        <p:spPr>
          <a:xfrm>
            <a:off x="3581400" y="1828800"/>
            <a:ext cx="5562600" cy="1200329"/>
          </a:xfrm>
          <a:prstGeom prst="rect">
            <a:avLst/>
          </a:prstGeom>
          <a:noFill/>
        </p:spPr>
        <p:txBody>
          <a:bodyPr wrap="square" rtlCol="0">
            <a:spAutoFit/>
          </a:bodyPr>
          <a:lstStyle/>
          <a:p>
            <a:pPr algn="r"/>
            <a:r>
              <a:rPr lang="en-US" sz="3600" b="1" i="1" dirty="0" smtClean="0">
                <a:solidFill>
                  <a:srgbClr val="002060"/>
                </a:solidFill>
                <a:latin typeface="Calisto MT" pitchFamily="18" charset="0"/>
              </a:rPr>
              <a:t>The Pathfinder of Change in Public Library Development</a:t>
            </a:r>
            <a:endParaRPr lang="en-US" sz="3600" b="1" i="1" dirty="0">
              <a:solidFill>
                <a:srgbClr val="002060"/>
              </a:solidFill>
              <a:latin typeface="Calisto MT"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5334000"/>
            <a:ext cx="6705600" cy="1200329"/>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b="100000"/>
            </a:path>
            <a:tileRect t="-100000" r="-100000"/>
          </a:gradFill>
        </p:spPr>
        <p:txBody>
          <a:bodyPr wrap="square">
            <a:spAutoFit/>
          </a:bodyPr>
          <a:lstStyle/>
          <a:p>
            <a:pPr algn="just"/>
            <a:r>
              <a:rPr lang="en-US" sz="2400" b="1" dirty="0" smtClean="0">
                <a:solidFill>
                  <a:srgbClr val="540000"/>
                </a:solidFill>
                <a:latin typeface="Calibri" pitchFamily="34" charset="0"/>
              </a:rPr>
              <a:t>Raja Rammohun Roy Library Foundation is an autonomous organization, fully financed by the Ministry of Culture,  Government of India</a:t>
            </a:r>
            <a:endParaRPr lang="en-US" sz="2400" dirty="0">
              <a:latin typeface="Calibri" pitchFamily="34" charset="0"/>
            </a:endParaRPr>
          </a:p>
        </p:txBody>
      </p:sp>
      <p:sp>
        <p:nvSpPr>
          <p:cNvPr id="10246" name="Slide Number Placeholder 12"/>
          <p:cNvSpPr txBox="1">
            <a:spLocks noGrp="1"/>
          </p:cNvSpPr>
          <p:nvPr/>
        </p:nvSpPr>
        <p:spPr bwMode="auto">
          <a:xfrm>
            <a:off x="152400" y="6553200"/>
            <a:ext cx="685800" cy="274638"/>
          </a:xfrm>
          <a:prstGeom prst="rect">
            <a:avLst/>
          </a:prstGeom>
          <a:noFill/>
          <a:ln>
            <a:miter lim="800000"/>
            <a:headEnd/>
            <a:tailEnd/>
          </a:ln>
        </p:spPr>
        <p:txBody>
          <a:bodyPr anchor="ctr"/>
          <a:lstStyle/>
          <a:p>
            <a:pPr algn="ctr" eaLnBrk="0" hangingPunct="0">
              <a:defRPr/>
            </a:pPr>
            <a:fld id="{8180A07F-0765-40FA-BA5C-36A384C61E40}" type="slidenum">
              <a:rPr lang="en-US" sz="1200">
                <a:solidFill>
                  <a:schemeClr val="bg1"/>
                </a:solidFill>
                <a:latin typeface="+mn-lt"/>
              </a:rPr>
              <a:pPr algn="ctr" eaLnBrk="0" hangingPunct="0">
                <a:defRPr/>
              </a:pPr>
              <a:t>14</a:t>
            </a:fld>
            <a:endParaRPr lang="en-US" sz="1200" dirty="0">
              <a:solidFill>
                <a:schemeClr val="bg1"/>
              </a:solidFill>
              <a:latin typeface="+mn-lt"/>
            </a:endParaRPr>
          </a:p>
        </p:txBody>
      </p:sp>
      <p:sp>
        <p:nvSpPr>
          <p:cNvPr id="8" name="Footer Placeholder 20"/>
          <p:cNvSpPr txBox="1">
            <a:spLocks noGrp="1"/>
          </p:cNvSpPr>
          <p:nvPr/>
        </p:nvSpPr>
        <p:spPr>
          <a:xfrm>
            <a:off x="1066800" y="6553200"/>
            <a:ext cx="6180138" cy="304800"/>
          </a:xfrm>
          <a:prstGeom prst="rect">
            <a:avLst/>
          </a:prstGeom>
          <a:noFill/>
        </p:spPr>
        <p:txBody>
          <a:bodyPr anchor="ctr"/>
          <a:lstStyle/>
          <a:p>
            <a:pPr eaLnBrk="0" hangingPunct="0"/>
            <a:endParaRPr lang="en-US" sz="1100" dirty="0">
              <a:solidFill>
                <a:schemeClr val="bg1"/>
              </a:solidFill>
              <a:ea typeface="ＭＳ Ｐゴシック" pitchFamily="34" charset="-128"/>
            </a:endParaRPr>
          </a:p>
        </p:txBody>
      </p:sp>
      <p:sp>
        <p:nvSpPr>
          <p:cNvPr id="16390" name="Title 1"/>
          <p:cNvSpPr>
            <a:spLocks/>
          </p:cNvSpPr>
          <p:nvPr/>
        </p:nvSpPr>
        <p:spPr bwMode="auto">
          <a:xfrm>
            <a:off x="381000" y="609600"/>
            <a:ext cx="8137525" cy="701675"/>
          </a:xfrm>
          <a:prstGeom prst="homePlate">
            <a:avLst>
              <a:gd name="adj" fmla="val 27436"/>
            </a:avLst>
          </a:prstGeom>
          <a:noFill/>
          <a:ln w="9525">
            <a:noFill/>
            <a:miter lim="800000"/>
            <a:headEnd/>
            <a:tailEnd/>
          </a:ln>
        </p:spPr>
        <p:txBody>
          <a:bodyPr anchor="b"/>
          <a:lstStyle/>
          <a:p>
            <a:pPr>
              <a:lnSpc>
                <a:spcPct val="90000"/>
              </a:lnSpc>
            </a:pPr>
            <a:endParaRPr lang="en-US" sz="2000" b="1" dirty="0">
              <a:solidFill>
                <a:srgbClr val="18618E"/>
              </a:solidFill>
              <a:latin typeface="ITC Lubalin Graph Std Book" pitchFamily="18" charset="0"/>
            </a:endParaRPr>
          </a:p>
        </p:txBody>
      </p:sp>
      <p:sp>
        <p:nvSpPr>
          <p:cNvPr id="10" name="TextBox 9"/>
          <p:cNvSpPr txBox="1"/>
          <p:nvPr/>
        </p:nvSpPr>
        <p:spPr>
          <a:xfrm>
            <a:off x="381000" y="1524000"/>
            <a:ext cx="8396300" cy="523220"/>
          </a:xfrm>
          <a:prstGeom prst="rect">
            <a:avLst/>
          </a:prstGeom>
          <a:noFill/>
        </p:spPr>
        <p:txBody>
          <a:bodyPr wrap="square" rtlCol="0">
            <a:spAutoFit/>
          </a:bodyPr>
          <a:lstStyle/>
          <a:p>
            <a:r>
              <a:rPr lang="en-US" sz="2800" b="1" dirty="0" smtClean="0">
                <a:latin typeface="Calibri" pitchFamily="34" charset="0"/>
              </a:rPr>
              <a:t>Establishment of RRRLF</a:t>
            </a:r>
            <a:r>
              <a:rPr lang="en-US" sz="2000" b="1" dirty="0" smtClean="0">
                <a:latin typeface="Calibri" pitchFamily="34" charset="0"/>
              </a:rPr>
              <a:t>		</a:t>
            </a:r>
          </a:p>
        </p:txBody>
      </p:sp>
      <p:sp>
        <p:nvSpPr>
          <p:cNvPr id="13" name="Title 1"/>
          <p:cNvSpPr txBox="1">
            <a:spLocks/>
          </p:cNvSpPr>
          <p:nvPr/>
        </p:nvSpPr>
        <p:spPr bwMode="auto">
          <a:xfrm>
            <a:off x="0" y="228601"/>
            <a:ext cx="9144000" cy="990600"/>
          </a:xfrm>
          <a:prstGeom prst="homePlate">
            <a:avLst>
              <a:gd name="adj" fmla="val 27388"/>
            </a:avLst>
          </a:prstGeom>
          <a:noFill/>
          <a:ln algn="ctr">
            <a:miter lim="800000"/>
            <a:headEnd/>
            <a:tailEnd/>
          </a:ln>
        </p:spPr>
        <p:txBody>
          <a:bodyPr anchor="b"/>
          <a:lstStyle/>
          <a:p>
            <a:pPr lvl="0" algn="r">
              <a:lnSpc>
                <a:spcPct val="90000"/>
              </a:lnSpc>
              <a:defRPr/>
            </a:pPr>
            <a:r>
              <a:rPr lang="en-US" sz="3200" b="1" dirty="0" smtClean="0">
                <a:solidFill>
                  <a:schemeClr val="tx2"/>
                </a:solidFill>
                <a:effectLst>
                  <a:reflection blurRad="12700" stA="48000" endA="300" endPos="55000" dir="5400000" sy="-90000" algn="bl" rotWithShape="0"/>
                </a:effectLst>
                <a:latin typeface="+mj-lt"/>
                <a:ea typeface="+mj-ea"/>
                <a:cs typeface="+mj-cs"/>
              </a:rPr>
              <a:t>RAJA RAMMOHUN ROY LIBRARY FOUNDATION</a:t>
            </a:r>
            <a:r>
              <a:rPr kumimoji="0" lang="en-IN" sz="32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rPr>
              <a:t/>
            </a:r>
            <a:br>
              <a:rPr kumimoji="0" lang="en-IN" sz="32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rPr>
            </a:br>
            <a:r>
              <a:rPr kumimoji="0" lang="en-IN" sz="20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rPr>
              <a:t>	</a:t>
            </a:r>
            <a:r>
              <a:rPr kumimoji="0" lang="en-IN" sz="2400" b="1" i="0" u="none" strike="noStrike" kern="0" cap="none" spc="0" normalizeH="0" baseline="0" noProof="0" dirty="0" smtClean="0">
                <a:ln>
                  <a:noFill/>
                </a:ln>
                <a:solidFill>
                  <a:srgbClr val="FF0000"/>
                </a:solidFill>
                <a:effectLst/>
                <a:uLnTx/>
                <a:uFillTx/>
                <a:latin typeface="ITC Lubalin Graph Std Book" pitchFamily="18" charset="0"/>
                <a:ea typeface="+mj-ea"/>
                <a:cs typeface="+mj-cs"/>
              </a:rPr>
              <a:t>- </a:t>
            </a:r>
            <a:r>
              <a:rPr lang="en-US" sz="3200" b="1" kern="0" dirty="0" smtClean="0">
                <a:solidFill>
                  <a:srgbClr val="FF0000"/>
                </a:solidFill>
                <a:latin typeface="Monotype Corsiva" pitchFamily="66" charset="0"/>
                <a:ea typeface="+mj-ea"/>
              </a:rPr>
              <a:t>The Genesis</a:t>
            </a:r>
            <a:endParaRPr kumimoji="0" lang="en-US" sz="3200" b="1" i="0" u="none" strike="noStrike" kern="0" cap="none" spc="0" normalizeH="0" baseline="0" noProof="0" dirty="0">
              <a:ln>
                <a:noFill/>
              </a:ln>
              <a:solidFill>
                <a:srgbClr val="FF0000"/>
              </a:solidFill>
              <a:effectLst/>
              <a:uLnTx/>
              <a:uFillTx/>
              <a:latin typeface="Monotype Corsiva" pitchFamily="66" charset="0"/>
              <a:ea typeface="+mj-ea"/>
              <a:cs typeface="+mj-cs"/>
            </a:endParaRPr>
          </a:p>
        </p:txBody>
      </p:sp>
      <p:sp>
        <p:nvSpPr>
          <p:cNvPr id="14" name="Line 27"/>
          <p:cNvSpPr>
            <a:spLocks noChangeShapeType="1"/>
          </p:cNvSpPr>
          <p:nvPr/>
        </p:nvSpPr>
        <p:spPr bwMode="auto">
          <a:xfrm>
            <a:off x="381000" y="1295400"/>
            <a:ext cx="8458200" cy="0"/>
          </a:xfrm>
          <a:prstGeom prst="line">
            <a:avLst/>
          </a:prstGeom>
          <a:noFill/>
          <a:ln w="38100">
            <a:solidFill>
              <a:srgbClr val="000000"/>
            </a:solidFill>
            <a:miter lim="800000"/>
            <a:headEnd/>
            <a:tailEnd/>
          </a:ln>
        </p:spPr>
        <p:txBody>
          <a:bodyPr anchor="ctr"/>
          <a:lstStyle/>
          <a:p>
            <a:endParaRPr lang="en-IN" dirty="0"/>
          </a:p>
        </p:txBody>
      </p:sp>
      <p:pic>
        <p:nvPicPr>
          <p:cNvPr id="9" name="Picture 8"/>
          <p:cNvPicPr/>
          <p:nvPr/>
        </p:nvPicPr>
        <p:blipFill>
          <a:blip r:embed="rId5" cstate="print">
            <a:lum/>
          </a:blip>
          <a:stretch>
            <a:fillRect/>
          </a:stretch>
        </p:blipFill>
        <p:spPr bwMode="auto">
          <a:xfrm>
            <a:off x="6906490" y="1614055"/>
            <a:ext cx="2028825" cy="4914900"/>
          </a:xfrm>
          <a:prstGeom prst="rect">
            <a:avLst/>
          </a:prstGeom>
          <a:noFill/>
          <a:ln>
            <a:noFill/>
          </a:ln>
        </p:spPr>
      </p:pic>
      <p:sp>
        <p:nvSpPr>
          <p:cNvPr id="12" name="TextBox 11"/>
          <p:cNvSpPr txBox="1"/>
          <p:nvPr/>
        </p:nvSpPr>
        <p:spPr>
          <a:xfrm>
            <a:off x="228600" y="2514600"/>
            <a:ext cx="4724400" cy="2554545"/>
          </a:xfrm>
          <a:prstGeom prst="rect">
            <a:avLst/>
          </a:prstGeom>
          <a:noFill/>
        </p:spPr>
        <p:txBody>
          <a:bodyPr wrap="square" rtlCol="0">
            <a:spAutoFit/>
          </a:bodyPr>
          <a:lstStyle/>
          <a:p>
            <a:pPr algn="just"/>
            <a:r>
              <a:rPr lang="en-US" sz="3200" dirty="0" smtClean="0">
                <a:solidFill>
                  <a:srgbClr val="0070C0"/>
                </a:solidFill>
                <a:latin typeface="Monotype Corsiva" pitchFamily="66" charset="0"/>
              </a:rPr>
              <a:t>Raja Rammohun Roy Library Foundation was  setup in May 22</a:t>
            </a:r>
            <a:r>
              <a:rPr lang="en-US" sz="3200" baseline="30000" dirty="0" smtClean="0">
                <a:solidFill>
                  <a:srgbClr val="0070C0"/>
                </a:solidFill>
                <a:latin typeface="Monotype Corsiva" pitchFamily="66" charset="0"/>
              </a:rPr>
              <a:t>nd</a:t>
            </a:r>
            <a:r>
              <a:rPr lang="en-US" sz="3200" dirty="0" smtClean="0">
                <a:solidFill>
                  <a:srgbClr val="0070C0"/>
                </a:solidFill>
                <a:latin typeface="Monotype Corsiva" pitchFamily="66" charset="0"/>
              </a:rPr>
              <a:t> 1972 by the Department of Culture, Government of India</a:t>
            </a:r>
          </a:p>
        </p:txBody>
      </p:sp>
      <p:sp>
        <p:nvSpPr>
          <p:cNvPr id="1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RAJA RAMMOHUN ROY LIBRARY FOUNDATION</a:t>
            </a:r>
            <a:br>
              <a:rPr lang="en-IN" b="1" cap="none" dirty="0" smtClean="0"/>
            </a:br>
            <a:r>
              <a:rPr lang="en-IN" b="1" cap="none" dirty="0" smtClean="0">
                <a:solidFill>
                  <a:srgbClr val="FF0000"/>
                </a:solidFill>
              </a:rPr>
              <a:t>-</a:t>
            </a:r>
            <a:r>
              <a:rPr lang="en-IN" b="1" cap="none" dirty="0" smtClean="0"/>
              <a:t> </a:t>
            </a:r>
            <a:r>
              <a:rPr lang="en-IN" b="1" kern="0" dirty="0" smtClean="0">
                <a:solidFill>
                  <a:srgbClr val="FF0000"/>
                </a:solidFill>
                <a:latin typeface="Monotype Corsiva" pitchFamily="66" charset="0"/>
                <a:cs typeface="+mn-cs"/>
              </a:rPr>
              <a:t>The</a:t>
            </a:r>
            <a:r>
              <a:rPr lang="en-IN" b="1" cap="none" dirty="0" smtClean="0">
                <a:latin typeface="Agency FB" pitchFamily="34" charset="0"/>
              </a:rPr>
              <a:t> </a:t>
            </a:r>
            <a:r>
              <a:rPr lang="en-IN" b="1" kern="0" dirty="0" smtClean="0">
                <a:solidFill>
                  <a:srgbClr val="FF0000"/>
                </a:solidFill>
                <a:latin typeface="Monotype Corsiva" pitchFamily="66" charset="0"/>
                <a:cs typeface="+mn-cs"/>
              </a:rPr>
              <a:t>Objectives</a:t>
            </a:r>
            <a:endParaRPr lang="en-US" b="1" kern="0" dirty="0">
              <a:solidFill>
                <a:srgbClr val="FF0000"/>
              </a:solidFill>
              <a:latin typeface="Monotype Corsiva" pitchFamily="66" charset="0"/>
              <a:cs typeface="+mn-cs"/>
            </a:endParaRPr>
          </a:p>
        </p:txBody>
      </p:sp>
      <p:sp>
        <p:nvSpPr>
          <p:cNvPr id="6" name="TextBox 5"/>
          <p:cNvSpPr txBox="1"/>
          <p:nvPr/>
        </p:nvSpPr>
        <p:spPr>
          <a:xfrm>
            <a:off x="152400" y="1143000"/>
            <a:ext cx="7620000" cy="5191165"/>
          </a:xfrm>
          <a:prstGeom prst="rect">
            <a:avLst/>
          </a:prstGeom>
          <a:noFill/>
        </p:spPr>
        <p:txBody>
          <a:bodyPr wrap="square" rtlCol="0">
            <a:spAutoFit/>
          </a:bodyPr>
          <a:lstStyle/>
          <a:p>
            <a:pPr marL="406400" indent="-406400" algn="just">
              <a:spcAft>
                <a:spcPts val="1000"/>
              </a:spcAft>
              <a:buFont typeface="Wingdings" pitchFamily="2" charset="2"/>
              <a:buChar char="q"/>
            </a:pPr>
            <a:r>
              <a:rPr lang="en-US" sz="2100" dirty="0" smtClean="0">
                <a:latin typeface="Times New Roman" pitchFamily="18" charset="0"/>
                <a:cs typeface="Times New Roman" pitchFamily="18" charset="0"/>
              </a:rPr>
              <a:t>To </a:t>
            </a:r>
            <a:r>
              <a:rPr lang="en-US" sz="2100" dirty="0" smtClean="0">
                <a:solidFill>
                  <a:schemeClr val="accent2">
                    <a:lumMod val="75000"/>
                  </a:schemeClr>
                </a:solidFill>
                <a:latin typeface="Times New Roman" pitchFamily="18" charset="0"/>
                <a:cs typeface="Times New Roman" pitchFamily="18" charset="0"/>
              </a:rPr>
              <a:t>promote library system and services in India </a:t>
            </a:r>
            <a:r>
              <a:rPr lang="en-US" sz="2100" dirty="0" smtClean="0">
                <a:latin typeface="Times New Roman" pitchFamily="18" charset="0"/>
                <a:cs typeface="Times New Roman" pitchFamily="18" charset="0"/>
              </a:rPr>
              <a:t>in collaboration with the State Governments, Union Territory Administrations</a:t>
            </a:r>
          </a:p>
          <a:p>
            <a:pPr marL="406400" indent="-406400" algn="just">
              <a:spcAft>
                <a:spcPts val="1000"/>
              </a:spcAft>
              <a:buFont typeface="Wingdings" pitchFamily="2" charset="2"/>
              <a:buChar char="q"/>
            </a:pPr>
            <a:r>
              <a:rPr lang="en-US" sz="2100" dirty="0" smtClean="0">
                <a:latin typeface="Times New Roman" pitchFamily="18" charset="0"/>
                <a:cs typeface="Times New Roman" pitchFamily="18" charset="0"/>
              </a:rPr>
              <a:t>To functions as a </a:t>
            </a:r>
            <a:r>
              <a:rPr lang="en-US" sz="2100" dirty="0" smtClean="0">
                <a:solidFill>
                  <a:schemeClr val="accent2">
                    <a:lumMod val="75000"/>
                  </a:schemeClr>
                </a:solidFill>
                <a:latin typeface="Times New Roman" pitchFamily="18" charset="0"/>
                <a:cs typeface="Times New Roman" pitchFamily="18" charset="0"/>
              </a:rPr>
              <a:t>national agency for coordinating, monitoring and developing public library System &amp; Services </a:t>
            </a:r>
            <a:r>
              <a:rPr lang="en-US" sz="2100" dirty="0" smtClean="0">
                <a:latin typeface="Times New Roman" pitchFamily="18" charset="0"/>
                <a:cs typeface="Times New Roman" pitchFamily="18" charset="0"/>
              </a:rPr>
              <a:t>in the country</a:t>
            </a:r>
          </a:p>
          <a:p>
            <a:pPr marL="406400" indent="-406400" algn="just">
              <a:spcAft>
                <a:spcPts val="1000"/>
              </a:spcAft>
              <a:buFont typeface="Wingdings" pitchFamily="2" charset="2"/>
              <a:buChar char="q"/>
            </a:pPr>
            <a:r>
              <a:rPr lang="en-US" sz="2100" dirty="0" smtClean="0">
                <a:latin typeface="Times New Roman" pitchFamily="18" charset="0"/>
                <a:cs typeface="Times New Roman" pitchFamily="18" charset="0"/>
              </a:rPr>
              <a:t>To </a:t>
            </a:r>
            <a:r>
              <a:rPr lang="en-US" sz="2100" dirty="0" smtClean="0">
                <a:solidFill>
                  <a:schemeClr val="accent2">
                    <a:lumMod val="75000"/>
                  </a:schemeClr>
                </a:solidFill>
                <a:latin typeface="Times New Roman" pitchFamily="18" charset="0"/>
                <a:cs typeface="Times New Roman" pitchFamily="18" charset="0"/>
              </a:rPr>
              <a:t>enunciate a national library policy </a:t>
            </a:r>
            <a:r>
              <a:rPr lang="en-US" sz="2100" dirty="0" smtClean="0">
                <a:latin typeface="Times New Roman" pitchFamily="18" charset="0"/>
                <a:cs typeface="Times New Roman" pitchFamily="18" charset="0"/>
              </a:rPr>
              <a:t>and to help build up a national library system</a:t>
            </a:r>
          </a:p>
          <a:p>
            <a:pPr marL="406400" indent="-406400" algn="just">
              <a:spcBef>
                <a:spcPts val="0"/>
              </a:spcBef>
              <a:spcAft>
                <a:spcPts val="1000"/>
              </a:spcAft>
              <a:buFont typeface="Wingdings" pitchFamily="2" charset="2"/>
              <a:buChar char="q"/>
            </a:pPr>
            <a:r>
              <a:rPr lang="en-US" sz="2100" dirty="0" smtClean="0">
                <a:latin typeface="Times New Roman" pitchFamily="18" charset="0"/>
                <a:cs typeface="Times New Roman" pitchFamily="18" charset="0"/>
              </a:rPr>
              <a:t>To </a:t>
            </a:r>
            <a:r>
              <a:rPr lang="en-US" sz="2100" dirty="0" smtClean="0">
                <a:solidFill>
                  <a:schemeClr val="accent2">
                    <a:lumMod val="75000"/>
                  </a:schemeClr>
                </a:solidFill>
                <a:latin typeface="Times New Roman" pitchFamily="18" charset="0"/>
                <a:cs typeface="Times New Roman" pitchFamily="18" charset="0"/>
              </a:rPr>
              <a:t>provide financial and technical assistance </a:t>
            </a:r>
            <a:r>
              <a:rPr lang="en-US" sz="2100" dirty="0" smtClean="0">
                <a:latin typeface="Times New Roman" pitchFamily="18" charset="0"/>
                <a:cs typeface="Times New Roman" pitchFamily="18" charset="0"/>
              </a:rPr>
              <a:t>to libraries</a:t>
            </a:r>
          </a:p>
          <a:p>
            <a:pPr marL="406400" indent="-406400" algn="just">
              <a:spcAft>
                <a:spcPts val="1000"/>
              </a:spcAft>
              <a:buFont typeface="Wingdings" pitchFamily="2" charset="2"/>
              <a:buChar char="q"/>
            </a:pPr>
            <a:r>
              <a:rPr lang="en-US" sz="2100" dirty="0" smtClean="0">
                <a:latin typeface="Times New Roman" pitchFamily="18" charset="0"/>
                <a:cs typeface="Times New Roman" pitchFamily="18" charset="0"/>
              </a:rPr>
              <a:t>To provide financial assistance to organizations, regional or national engaged in the promotion of library development</a:t>
            </a:r>
          </a:p>
          <a:p>
            <a:pPr marL="406400" indent="-406400" algn="just">
              <a:spcAft>
                <a:spcPts val="1000"/>
              </a:spcAft>
              <a:buFont typeface="Wingdings" pitchFamily="2" charset="2"/>
              <a:buChar char="q"/>
            </a:pPr>
            <a:r>
              <a:rPr lang="en-US" sz="2100" dirty="0" smtClean="0">
                <a:latin typeface="Times New Roman" pitchFamily="18" charset="0"/>
                <a:cs typeface="Times New Roman" pitchFamily="18" charset="0"/>
              </a:rPr>
              <a:t> To </a:t>
            </a:r>
            <a:r>
              <a:rPr lang="en-US" sz="2100" dirty="0" smtClean="0">
                <a:solidFill>
                  <a:schemeClr val="accent2">
                    <a:lumMod val="75000"/>
                  </a:schemeClr>
                </a:solidFill>
                <a:latin typeface="Times New Roman" pitchFamily="18" charset="0"/>
                <a:cs typeface="Times New Roman" pitchFamily="18" charset="0"/>
              </a:rPr>
              <a:t>promote research on library development</a:t>
            </a:r>
          </a:p>
          <a:p>
            <a:pPr marL="406400" indent="-406400" algn="just">
              <a:spcBef>
                <a:spcPts val="0"/>
              </a:spcBef>
              <a:spcAft>
                <a:spcPts val="1000"/>
              </a:spcAft>
              <a:buFont typeface="Wingdings" pitchFamily="2" charset="2"/>
              <a:buChar char="q"/>
            </a:pPr>
            <a:r>
              <a:rPr lang="en-US" sz="2100" dirty="0" smtClean="0">
                <a:latin typeface="Times New Roman" pitchFamily="18" charset="0"/>
                <a:cs typeface="Times New Roman" pitchFamily="18" charset="0"/>
              </a:rPr>
              <a:t> To </a:t>
            </a:r>
            <a:r>
              <a:rPr lang="en-US" sz="2100" dirty="0" smtClean="0">
                <a:solidFill>
                  <a:schemeClr val="accent2">
                    <a:lumMod val="75000"/>
                  </a:schemeClr>
                </a:solidFill>
                <a:latin typeface="Times New Roman" pitchFamily="18" charset="0"/>
                <a:cs typeface="Times New Roman" pitchFamily="18" charset="0"/>
              </a:rPr>
              <a:t>advise the Government</a:t>
            </a:r>
            <a:r>
              <a:rPr lang="en-US" sz="2100" dirty="0" smtClean="0">
                <a:latin typeface="Times New Roman" pitchFamily="18" charset="0"/>
                <a:cs typeface="Times New Roman" pitchFamily="18" charset="0"/>
              </a:rPr>
              <a:t> on all matters </a:t>
            </a:r>
            <a:r>
              <a:rPr lang="en-US" sz="2100" dirty="0" smtClean="0">
                <a:solidFill>
                  <a:schemeClr val="accent2">
                    <a:lumMod val="75000"/>
                  </a:schemeClr>
                </a:solidFill>
                <a:latin typeface="Times New Roman" pitchFamily="18" charset="0"/>
                <a:cs typeface="Times New Roman" pitchFamily="18" charset="0"/>
              </a:rPr>
              <a:t>pertaining to the library development </a:t>
            </a:r>
            <a:r>
              <a:rPr lang="en-US" sz="2100" dirty="0" smtClean="0">
                <a:latin typeface="Times New Roman" pitchFamily="18" charset="0"/>
                <a:cs typeface="Times New Roman" pitchFamily="18" charset="0"/>
              </a:rPr>
              <a:t>in the country</a:t>
            </a:r>
          </a:p>
          <a:p>
            <a:pPr marL="406400" indent="-406400" algn="just">
              <a:buFont typeface="Wingdings" pitchFamily="2" charset="2"/>
              <a:buChar char="q"/>
            </a:pPr>
            <a:r>
              <a:rPr lang="en-US" sz="2100" dirty="0" smtClean="0">
                <a:latin typeface="Times New Roman" pitchFamily="18" charset="0"/>
                <a:cs typeface="Times New Roman" pitchFamily="18" charset="0"/>
              </a:rPr>
              <a:t> To propagate the </a:t>
            </a:r>
            <a:r>
              <a:rPr lang="en-US" sz="2100" dirty="0" smtClean="0">
                <a:solidFill>
                  <a:schemeClr val="accent2">
                    <a:lumMod val="75000"/>
                  </a:schemeClr>
                </a:solidFill>
                <a:latin typeface="Times New Roman" pitchFamily="18" charset="0"/>
                <a:cs typeface="Times New Roman" pitchFamily="18" charset="0"/>
              </a:rPr>
              <a:t>adoption of library legislation in the country</a:t>
            </a:r>
            <a:endParaRPr lang="en-US" sz="2100" b="1" dirty="0" smtClean="0">
              <a:solidFill>
                <a:schemeClr val="accent2">
                  <a:lumMod val="75000"/>
                </a:schemeClr>
              </a:solidFill>
              <a:latin typeface="Times New Roman" pitchFamily="18" charset="0"/>
              <a:cs typeface="Times New Roman" pitchFamily="18" charset="0"/>
            </a:endParaRPr>
          </a:p>
        </p:txBody>
      </p:sp>
      <p:sp>
        <p:nvSpPr>
          <p:cNvPr id="9" name="TextBox 8"/>
          <p:cNvSpPr txBox="1"/>
          <p:nvPr/>
        </p:nvSpPr>
        <p:spPr>
          <a:xfrm rot="16200000">
            <a:off x="5624782" y="3262582"/>
            <a:ext cx="5715002"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eaLnBrk="1" fontAlgn="auto" hangingPunct="1">
              <a:spcAft>
                <a:spcPts val="0"/>
              </a:spcAft>
              <a:buClr>
                <a:schemeClr val="bg2"/>
              </a:buClr>
              <a:buFontTx/>
              <a:buNone/>
              <a:defRPr/>
            </a:pPr>
            <a:r>
              <a:rPr lang="en-US" sz="4000" b="1" i="1" dirty="0" smtClean="0">
                <a:solidFill>
                  <a:srgbClr val="293315"/>
                </a:solidFill>
                <a:latin typeface="Book Antiqua" pitchFamily="18" charset="0"/>
              </a:rPr>
              <a:t>Knowledge for </a:t>
            </a:r>
            <a:r>
              <a:rPr lang="en-US"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ALL</a:t>
            </a:r>
            <a:r>
              <a:rPr lang="en-US" sz="4000" b="1" i="1" dirty="0" smtClean="0">
                <a:solidFill>
                  <a:srgbClr val="293315"/>
                </a:solidFill>
                <a:latin typeface="Book Antiqua" pitchFamily="18" charset="0"/>
              </a:rPr>
              <a:t> </a:t>
            </a:r>
          </a:p>
          <a:p>
            <a:pPr algn="ctr" eaLnBrk="1" fontAlgn="auto" hangingPunct="1">
              <a:spcAft>
                <a:spcPts val="0"/>
              </a:spcAft>
              <a:buClr>
                <a:schemeClr val="bg2"/>
              </a:buClr>
              <a:buFontTx/>
              <a:buNone/>
              <a:defRPr/>
            </a:pPr>
            <a:r>
              <a:rPr lang="en-US" sz="4000" b="1" i="1" dirty="0" smtClean="0">
                <a:solidFill>
                  <a:srgbClr val="293315"/>
                </a:solidFill>
                <a:latin typeface="Book Antiqua" pitchFamily="18" charset="0"/>
              </a:rPr>
              <a:t>@ their doorsteps</a:t>
            </a:r>
            <a:endParaRPr lang="en-US" sz="4000" b="1" dirty="0" smtClean="0">
              <a:solidFill>
                <a:srgbClr val="540000"/>
              </a:solidFill>
              <a:latin typeface="Book Antiqua" pitchFamily="18" charset="0"/>
            </a:endParaRPr>
          </a:p>
        </p:txBody>
      </p:sp>
      <p:sp>
        <p:nvSpPr>
          <p:cNvPr id="8"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RAJA RAMMOHUN ROY LIBRARY FOUNDATION</a:t>
            </a:r>
            <a:br>
              <a:rPr lang="en-IN" b="1" cap="none" dirty="0" smtClean="0"/>
            </a:br>
            <a:r>
              <a:rPr lang="en-IN" b="1" cap="none" dirty="0" smtClean="0">
                <a:solidFill>
                  <a:srgbClr val="FF0000"/>
                </a:solidFill>
              </a:rPr>
              <a:t>-</a:t>
            </a:r>
            <a:r>
              <a:rPr lang="en-IN" b="1" cap="none" dirty="0" smtClean="0"/>
              <a:t> </a:t>
            </a:r>
            <a:r>
              <a:rPr lang="en-IN" b="1" kern="0" dirty="0" smtClean="0">
                <a:solidFill>
                  <a:srgbClr val="FF0000"/>
                </a:solidFill>
                <a:latin typeface="Monotype Corsiva" pitchFamily="66" charset="0"/>
                <a:cs typeface="+mn-cs"/>
              </a:rPr>
              <a:t>The</a:t>
            </a:r>
            <a:r>
              <a:rPr lang="en-IN" b="1" cap="none" dirty="0" smtClean="0">
                <a:latin typeface="Agency FB" pitchFamily="34" charset="0"/>
              </a:rPr>
              <a:t> </a:t>
            </a:r>
            <a:r>
              <a:rPr lang="en-IN" b="1" kern="0" dirty="0" smtClean="0">
                <a:solidFill>
                  <a:srgbClr val="FF0000"/>
                </a:solidFill>
                <a:latin typeface="Monotype Corsiva" pitchFamily="66" charset="0"/>
                <a:cs typeface="+mn-cs"/>
              </a:rPr>
              <a:t>presence</a:t>
            </a:r>
            <a:endParaRPr lang="en-US" b="1" kern="0" dirty="0">
              <a:solidFill>
                <a:srgbClr val="FF0000"/>
              </a:solidFill>
              <a:latin typeface="Monotype Corsiva" pitchFamily="66" charset="0"/>
              <a:cs typeface="+mn-cs"/>
            </a:endParaRPr>
          </a:p>
        </p:txBody>
      </p:sp>
      <p:pic>
        <p:nvPicPr>
          <p:cNvPr id="5" name="Picture 5"/>
          <p:cNvPicPr>
            <a:picLocks noChangeAspect="1" noChangeArrowheads="1"/>
          </p:cNvPicPr>
          <p:nvPr/>
        </p:nvPicPr>
        <p:blipFill>
          <a:blip r:embed="rId2" cstate="print"/>
          <a:srcRect/>
          <a:stretch>
            <a:fillRect/>
          </a:stretch>
        </p:blipFill>
        <p:spPr bwMode="auto">
          <a:xfrm>
            <a:off x="2286000" y="1143000"/>
            <a:ext cx="5105400" cy="5410200"/>
          </a:xfrm>
          <a:prstGeom prst="rect">
            <a:avLst/>
          </a:prstGeom>
          <a:noFill/>
          <a:ln w="9525">
            <a:noFill/>
            <a:miter lim="800000"/>
            <a:headEnd/>
            <a:tailEnd/>
          </a:ln>
          <a:effectLst/>
        </p:spPr>
      </p:pic>
      <p:sp>
        <p:nvSpPr>
          <p:cNvPr id="6"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RAJA RAMMOHUN ROY LIBRARY FOUNDATION</a:t>
            </a:r>
            <a:br>
              <a:rPr lang="en-IN" b="1" cap="none" dirty="0" smtClean="0"/>
            </a:br>
            <a:r>
              <a:rPr lang="en-IN" b="1" cap="none" dirty="0" smtClean="0">
                <a:solidFill>
                  <a:srgbClr val="FF0000"/>
                </a:solidFill>
              </a:rPr>
              <a:t>-</a:t>
            </a:r>
            <a:r>
              <a:rPr lang="en-IN" b="1" cap="none" dirty="0" smtClean="0"/>
              <a:t> </a:t>
            </a:r>
            <a:r>
              <a:rPr lang="en-IN" b="1" kern="0" dirty="0" smtClean="0">
                <a:solidFill>
                  <a:srgbClr val="FF0000"/>
                </a:solidFill>
                <a:latin typeface="Monotype Corsiva" pitchFamily="66" charset="0"/>
                <a:cs typeface="+mn-cs"/>
              </a:rPr>
              <a:t>Matching Schemes</a:t>
            </a:r>
            <a:endParaRPr lang="en-US" b="1" kern="0" dirty="0">
              <a:solidFill>
                <a:srgbClr val="FF0000"/>
              </a:solidFill>
              <a:latin typeface="Monotype Corsiva" pitchFamily="66" charset="0"/>
              <a:cs typeface="+mn-cs"/>
            </a:endParaRPr>
          </a:p>
        </p:txBody>
      </p:sp>
      <p:sp>
        <p:nvSpPr>
          <p:cNvPr id="6" name="TextBox 5"/>
          <p:cNvSpPr txBox="1"/>
          <p:nvPr/>
        </p:nvSpPr>
        <p:spPr>
          <a:xfrm>
            <a:off x="152400" y="1802517"/>
            <a:ext cx="8991600" cy="4293483"/>
          </a:xfrm>
          <a:prstGeom prst="rect">
            <a:avLst/>
          </a:prstGeom>
          <a:noFill/>
        </p:spPr>
        <p:txBody>
          <a:bodyPr wrap="square" rtlCol="0">
            <a:spAutoFit/>
          </a:bodyPr>
          <a:lstStyle/>
          <a:p>
            <a:pPr marL="346075" indent="-346075" algn="just">
              <a:buAutoNum type="arabicPeriod"/>
            </a:pPr>
            <a:r>
              <a:rPr lang="en-US" sz="2100" dirty="0" smtClean="0">
                <a:latin typeface="+mj-lt"/>
              </a:rPr>
              <a:t>Assistance towards building up of adequate stock of books and reading materials</a:t>
            </a:r>
          </a:p>
          <a:p>
            <a:pPr marL="346075" indent="-346075" algn="just">
              <a:buAutoNum type="arabicPeriod"/>
            </a:pPr>
            <a:r>
              <a:rPr lang="en-US" sz="2100" dirty="0" smtClean="0">
                <a:latin typeface="+mj-lt"/>
              </a:rPr>
              <a:t>Assistance towards development of Rural Book Deposit </a:t>
            </a:r>
            <a:r>
              <a:rPr lang="en-US" sz="2100" dirty="0" err="1" smtClean="0">
                <a:latin typeface="+mj-lt"/>
              </a:rPr>
              <a:t>Centres</a:t>
            </a:r>
            <a:r>
              <a:rPr lang="en-US" sz="2100" dirty="0" smtClean="0">
                <a:latin typeface="+mj-lt"/>
              </a:rPr>
              <a:t> and Mobile Library Services</a:t>
            </a:r>
          </a:p>
          <a:p>
            <a:pPr marL="346075" indent="-346075" algn="just">
              <a:buAutoNum type="arabicPeriod"/>
            </a:pPr>
            <a:r>
              <a:rPr lang="en-US" sz="2100" dirty="0" smtClean="0">
                <a:latin typeface="+mj-lt"/>
              </a:rPr>
              <a:t>Assistance towards </a:t>
            </a:r>
            <a:r>
              <a:rPr lang="en-US" sz="2100" dirty="0" err="1" smtClean="0">
                <a:latin typeface="+mj-lt"/>
              </a:rPr>
              <a:t>Organisation</a:t>
            </a:r>
            <a:r>
              <a:rPr lang="en-US" sz="2100" dirty="0" smtClean="0">
                <a:latin typeface="+mj-lt"/>
              </a:rPr>
              <a:t> of Seminars, Workshops, Training Courses (Orientation / Refresher), Book Exhibitions and Library Awareness </a:t>
            </a:r>
            <a:r>
              <a:rPr lang="en-US" sz="2100" dirty="0" err="1" smtClean="0">
                <a:latin typeface="+mj-lt"/>
              </a:rPr>
              <a:t>Programmes</a:t>
            </a:r>
            <a:endParaRPr lang="en-US" sz="2100" dirty="0" smtClean="0">
              <a:latin typeface="+mj-lt"/>
            </a:endParaRPr>
          </a:p>
          <a:p>
            <a:pPr marL="346075" indent="-346075" algn="just">
              <a:buAutoNum type="arabicPeriod"/>
            </a:pPr>
            <a:r>
              <a:rPr lang="en-US" sz="2100" dirty="0" smtClean="0">
                <a:latin typeface="+mj-lt"/>
              </a:rPr>
              <a:t>Assistance towards purchase of library furniture, storage materials and other items for providing facility to readers</a:t>
            </a:r>
          </a:p>
          <a:p>
            <a:pPr marL="346075" indent="-346075" algn="just">
              <a:buAutoNum type="arabicPeriod"/>
            </a:pPr>
            <a:r>
              <a:rPr lang="en-US" sz="2100" dirty="0" smtClean="0">
                <a:latin typeface="+mj-lt"/>
              </a:rPr>
              <a:t>Assistance to Public Libraries towards Increasing Accommodation</a:t>
            </a:r>
          </a:p>
          <a:p>
            <a:pPr marL="346075" indent="-346075" algn="just">
              <a:buAutoNum type="arabicPeriod"/>
            </a:pPr>
            <a:r>
              <a:rPr lang="en-US" sz="2100" dirty="0" smtClean="0">
                <a:latin typeface="+mj-lt"/>
              </a:rPr>
              <a:t>Assistance to Public Libraries for Modernization of Library Services</a:t>
            </a:r>
          </a:p>
          <a:p>
            <a:pPr marL="346075" indent="-346075" algn="just">
              <a:buAutoNum type="arabicPeriod"/>
            </a:pPr>
            <a:r>
              <a:rPr lang="en-US" sz="2100" dirty="0" smtClean="0">
                <a:latin typeface="+mj-lt"/>
              </a:rPr>
              <a:t>Assistance for engaging Library and Information Science graduates and post-graduates as Intern in Government Public Libraries----</a:t>
            </a:r>
            <a:r>
              <a:rPr lang="en-US" sz="2100" i="1" dirty="0" smtClean="0">
                <a:solidFill>
                  <a:srgbClr val="FF0000"/>
                </a:solidFill>
                <a:latin typeface="+mj-lt"/>
              </a:rPr>
              <a:t>New Initiatives</a:t>
            </a:r>
            <a:endParaRPr lang="en-US" sz="2100" i="1" dirty="0">
              <a:solidFill>
                <a:srgbClr val="FF0000"/>
              </a:solidFill>
              <a:latin typeface="+mj-lt"/>
            </a:endParaRPr>
          </a:p>
        </p:txBody>
      </p:sp>
      <p:graphicFrame>
        <p:nvGraphicFramePr>
          <p:cNvPr id="9" name="Table 8"/>
          <p:cNvGraphicFramePr>
            <a:graphicFrameLocks noGrp="1"/>
          </p:cNvGraphicFramePr>
          <p:nvPr/>
        </p:nvGraphicFramePr>
        <p:xfrm>
          <a:off x="609600" y="1295400"/>
          <a:ext cx="7924800" cy="381000"/>
        </p:xfrm>
        <a:graphic>
          <a:graphicData uri="http://schemas.openxmlformats.org/drawingml/2006/table">
            <a:tbl>
              <a:tblPr>
                <a:tableStyleId>{3C2FFA5D-87B4-456A-9821-1D502468CF0F}</a:tableStyleId>
              </a:tblPr>
              <a:tblGrid>
                <a:gridCol w="2641600"/>
                <a:gridCol w="2641600"/>
                <a:gridCol w="2641600"/>
              </a:tblGrid>
              <a:tr h="381000">
                <a:tc>
                  <a:txBody>
                    <a:bodyPr/>
                    <a:lstStyle/>
                    <a:p>
                      <a:pPr algn="just">
                        <a:spcAft>
                          <a:spcPts val="0"/>
                        </a:spcAft>
                      </a:pPr>
                      <a:r>
                        <a:rPr lang="en-US" sz="1900" b="1" dirty="0">
                          <a:solidFill>
                            <a:srgbClr val="002060"/>
                          </a:solidFill>
                          <a:latin typeface="Times New Roman" pitchFamily="18" charset="0"/>
                          <a:cs typeface="Times New Roman" pitchFamily="18" charset="0"/>
                        </a:rPr>
                        <a:t>Developed state (50:50)</a:t>
                      </a:r>
                      <a:endParaRPr lang="en-US" sz="1900" b="1" dirty="0">
                        <a:solidFill>
                          <a:srgbClr val="002060"/>
                        </a:solidFill>
                        <a:latin typeface="Times New Roman" pitchFamily="18" charset="0"/>
                        <a:ea typeface="Calibri"/>
                        <a:cs typeface="Times New Roman" pitchFamily="18" charset="0"/>
                      </a:endParaRPr>
                    </a:p>
                  </a:txBody>
                  <a:tcPr marL="61628" marR="61628" marT="0" marB="0"/>
                </a:tc>
                <a:tc>
                  <a:txBody>
                    <a:bodyPr/>
                    <a:lstStyle/>
                    <a:p>
                      <a:pPr algn="just">
                        <a:spcAft>
                          <a:spcPts val="0"/>
                        </a:spcAft>
                      </a:pPr>
                      <a:r>
                        <a:rPr lang="en-US" sz="1900" b="1" dirty="0">
                          <a:solidFill>
                            <a:srgbClr val="002060"/>
                          </a:solidFill>
                          <a:latin typeface="Times New Roman" pitchFamily="18" charset="0"/>
                          <a:cs typeface="Times New Roman" pitchFamily="18" charset="0"/>
                        </a:rPr>
                        <a:t>Lagging State (60:40)</a:t>
                      </a:r>
                      <a:endParaRPr lang="en-US" sz="1900" b="1" dirty="0">
                        <a:solidFill>
                          <a:srgbClr val="002060"/>
                        </a:solidFill>
                        <a:latin typeface="Times New Roman" pitchFamily="18" charset="0"/>
                        <a:ea typeface="Calibri"/>
                        <a:cs typeface="Times New Roman" pitchFamily="18" charset="0"/>
                      </a:endParaRPr>
                    </a:p>
                  </a:txBody>
                  <a:tcPr marL="61628" marR="61628" marT="0" marB="0"/>
                </a:tc>
                <a:tc>
                  <a:txBody>
                    <a:bodyPr/>
                    <a:lstStyle/>
                    <a:p>
                      <a:pPr algn="just">
                        <a:spcAft>
                          <a:spcPts val="0"/>
                        </a:spcAft>
                      </a:pPr>
                      <a:r>
                        <a:rPr lang="en-US" sz="1900" b="1" dirty="0">
                          <a:solidFill>
                            <a:srgbClr val="002060"/>
                          </a:solidFill>
                          <a:latin typeface="Times New Roman" pitchFamily="18" charset="0"/>
                          <a:cs typeface="Times New Roman" pitchFamily="18" charset="0"/>
                        </a:rPr>
                        <a:t>North East State (90:10)</a:t>
                      </a:r>
                      <a:endParaRPr lang="en-US" sz="1900" b="1" dirty="0">
                        <a:solidFill>
                          <a:srgbClr val="002060"/>
                        </a:solidFill>
                        <a:latin typeface="Times New Roman" pitchFamily="18" charset="0"/>
                        <a:ea typeface="Calibri"/>
                        <a:cs typeface="Times New Roman" pitchFamily="18" charset="0"/>
                      </a:endParaRPr>
                    </a:p>
                  </a:txBody>
                  <a:tcPr marL="61628" marR="61628" marT="0" marB="0"/>
                </a:tc>
              </a:tr>
            </a:tbl>
          </a:graphicData>
        </a:graphic>
      </p:graphicFrame>
      <p:sp>
        <p:nvSpPr>
          <p:cNvPr id="8"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RAJA RAMMOHUN ROY LIBRARY FOUNDATION</a:t>
            </a:r>
            <a:br>
              <a:rPr lang="en-IN" b="1" cap="none" dirty="0" smtClean="0"/>
            </a:br>
            <a:r>
              <a:rPr lang="en-IN" b="1" cap="none" dirty="0" smtClean="0">
                <a:solidFill>
                  <a:srgbClr val="FF0000"/>
                </a:solidFill>
              </a:rPr>
              <a:t>-</a:t>
            </a:r>
            <a:r>
              <a:rPr lang="en-IN" b="1" cap="none" dirty="0" smtClean="0"/>
              <a:t> </a:t>
            </a:r>
            <a:r>
              <a:rPr lang="en-IN" b="1" kern="0" dirty="0" smtClean="0">
                <a:solidFill>
                  <a:srgbClr val="FF0000"/>
                </a:solidFill>
                <a:latin typeface="Monotype Corsiva" pitchFamily="66" charset="0"/>
                <a:cs typeface="+mn-cs"/>
              </a:rPr>
              <a:t>non-Matching Schemes- </a:t>
            </a:r>
            <a:r>
              <a:rPr lang="en-IN" sz="2000" kern="0" dirty="0" smtClean="0">
                <a:solidFill>
                  <a:srgbClr val="002060"/>
                </a:solidFill>
                <a:cs typeface="+mn-cs"/>
              </a:rPr>
              <a:t>Fully Financed by RRRLF Fund</a:t>
            </a:r>
            <a:endParaRPr lang="en-US" sz="2000" kern="0" dirty="0">
              <a:solidFill>
                <a:srgbClr val="002060"/>
              </a:solidFill>
              <a:cs typeface="+mn-cs"/>
            </a:endParaRPr>
          </a:p>
        </p:txBody>
      </p:sp>
      <p:sp>
        <p:nvSpPr>
          <p:cNvPr id="4" name="TextBox 3"/>
          <p:cNvSpPr txBox="1"/>
          <p:nvPr/>
        </p:nvSpPr>
        <p:spPr>
          <a:xfrm>
            <a:off x="228600" y="1290221"/>
            <a:ext cx="8763000" cy="5262979"/>
          </a:xfrm>
          <a:prstGeom prst="rect">
            <a:avLst/>
          </a:prstGeom>
          <a:noFill/>
        </p:spPr>
        <p:txBody>
          <a:bodyPr wrap="square" rtlCol="0">
            <a:spAutoFit/>
          </a:bodyPr>
          <a:lstStyle/>
          <a:p>
            <a:pPr marL="342900" indent="-342900" algn="just">
              <a:buAutoNum type="arabicPeriod"/>
            </a:pPr>
            <a:r>
              <a:rPr lang="en-US" sz="2400" dirty="0" smtClean="0">
                <a:latin typeface="+mj-lt"/>
                <a:cs typeface="Times New Roman" pitchFamily="18" charset="0"/>
              </a:rPr>
              <a:t>Assistance towards building up of adequate stock of books through central selection (central book selection)</a:t>
            </a:r>
          </a:p>
          <a:p>
            <a:pPr marL="342900" indent="-342900" algn="just">
              <a:buAutoNum type="arabicPeriod"/>
            </a:pPr>
            <a:r>
              <a:rPr lang="en-US" sz="2400" dirty="0" smtClean="0">
                <a:latin typeface="+mj-lt"/>
                <a:cs typeface="Times New Roman" pitchFamily="18" charset="0"/>
              </a:rPr>
              <a:t>Assistance to voluntary </a:t>
            </a:r>
            <a:r>
              <a:rPr lang="en-US" sz="2400" dirty="0" err="1" smtClean="0">
                <a:latin typeface="+mj-lt"/>
                <a:cs typeface="Times New Roman" pitchFamily="18" charset="0"/>
              </a:rPr>
              <a:t>organisations</a:t>
            </a:r>
            <a:r>
              <a:rPr lang="en-US" sz="2400" dirty="0" smtClean="0">
                <a:latin typeface="+mj-lt"/>
                <a:cs typeface="Times New Roman" pitchFamily="18" charset="0"/>
              </a:rPr>
              <a:t> (NGOs) providing public library services</a:t>
            </a:r>
          </a:p>
          <a:p>
            <a:pPr marL="342900" indent="-342900" algn="just">
              <a:buAutoNum type="arabicPeriod"/>
            </a:pPr>
            <a:r>
              <a:rPr lang="en-US" sz="2400" dirty="0" smtClean="0">
                <a:latin typeface="+mj-lt"/>
                <a:cs typeface="Times New Roman" pitchFamily="18" charset="0"/>
              </a:rPr>
              <a:t>Assistance for development of RRRLF Knowledge Corner in Public Libraries</a:t>
            </a:r>
          </a:p>
          <a:p>
            <a:pPr marL="342900" indent="-342900" algn="just">
              <a:buAutoNum type="arabicPeriod"/>
            </a:pPr>
            <a:r>
              <a:rPr lang="en-US" sz="2400" dirty="0" smtClean="0">
                <a:latin typeface="+mj-lt"/>
                <a:cs typeface="Times New Roman" pitchFamily="18" charset="0"/>
              </a:rPr>
              <a:t>Assistance to public libraries towards  Celebration of 50/60/75/100/125/150 years and the like</a:t>
            </a:r>
          </a:p>
          <a:p>
            <a:pPr marL="342900" indent="-342900" algn="just">
              <a:buAutoNum type="arabicPeriod"/>
            </a:pPr>
            <a:r>
              <a:rPr lang="en-US" sz="2400" dirty="0" smtClean="0">
                <a:latin typeface="+mj-lt"/>
                <a:cs typeface="Times New Roman" pitchFamily="18" charset="0"/>
              </a:rPr>
              <a:t>Assistance for </a:t>
            </a:r>
            <a:r>
              <a:rPr lang="en-US" sz="2400" dirty="0" err="1" smtClean="0">
                <a:latin typeface="+mj-lt"/>
                <a:cs typeface="Times New Roman" pitchFamily="18" charset="0"/>
              </a:rPr>
              <a:t>organisation</a:t>
            </a:r>
            <a:r>
              <a:rPr lang="en-US" sz="2400" dirty="0" smtClean="0">
                <a:latin typeface="+mj-lt"/>
                <a:cs typeface="Times New Roman" pitchFamily="18" charset="0"/>
              </a:rPr>
              <a:t> of National level Seminar, Workshop, Training and Awareness </a:t>
            </a:r>
            <a:r>
              <a:rPr lang="en-US" sz="2400" dirty="0" err="1" smtClean="0">
                <a:latin typeface="+mj-lt"/>
                <a:cs typeface="Times New Roman" pitchFamily="18" charset="0"/>
              </a:rPr>
              <a:t>programme</a:t>
            </a:r>
            <a:endParaRPr lang="en-US" sz="2400" dirty="0" smtClean="0">
              <a:latin typeface="+mj-lt"/>
              <a:cs typeface="Times New Roman" pitchFamily="18" charset="0"/>
            </a:endParaRPr>
          </a:p>
          <a:p>
            <a:pPr marL="342900" indent="-342900" algn="just">
              <a:buAutoNum type="arabicPeriod"/>
            </a:pPr>
            <a:r>
              <a:rPr lang="en-US" sz="2400" dirty="0" smtClean="0">
                <a:latin typeface="+mj-lt"/>
                <a:cs typeface="Times New Roman" pitchFamily="18" charset="0"/>
              </a:rPr>
              <a:t>Assistance for establishment of Digital Information Service Section in Public Libraries</a:t>
            </a:r>
          </a:p>
          <a:p>
            <a:pPr marL="342900" indent="-342900" algn="just">
              <a:buAutoNum type="arabicPeriod"/>
            </a:pPr>
            <a:r>
              <a:rPr lang="en-US" sz="2400" dirty="0" smtClean="0">
                <a:latin typeface="+mj-lt"/>
                <a:cs typeface="Times New Roman" pitchFamily="18" charset="0"/>
              </a:rPr>
              <a:t>Assistance for Implementation of </a:t>
            </a:r>
            <a:r>
              <a:rPr lang="en-US" sz="2400" dirty="0" err="1" smtClean="0">
                <a:latin typeface="+mj-lt"/>
                <a:cs typeface="Times New Roman" pitchFamily="18" charset="0"/>
              </a:rPr>
              <a:t>Swachh</a:t>
            </a:r>
            <a:r>
              <a:rPr lang="en-US" sz="2400" dirty="0" smtClean="0">
                <a:latin typeface="+mj-lt"/>
                <a:cs typeface="Times New Roman" pitchFamily="18" charset="0"/>
              </a:rPr>
              <a:t> Bharat Mission in Public Libraries</a:t>
            </a:r>
            <a:endParaRPr lang="en-US" sz="2400" dirty="0">
              <a:latin typeface="+mj-lt"/>
              <a:cs typeface="Times New Roman" pitchFamily="18" charset="0"/>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RAJA RAMMOHUN ROY LIBRARY FOUNDATION</a:t>
            </a:r>
            <a:br>
              <a:rPr lang="en-IN" b="1" cap="none" dirty="0" smtClean="0"/>
            </a:br>
            <a:r>
              <a:rPr lang="en-IN" b="1" cap="none" dirty="0" smtClean="0">
                <a:solidFill>
                  <a:srgbClr val="FF0000"/>
                </a:solidFill>
              </a:rPr>
              <a:t>-</a:t>
            </a:r>
            <a:r>
              <a:rPr lang="en-IN" b="1" cap="none" dirty="0" smtClean="0"/>
              <a:t> </a:t>
            </a:r>
            <a:r>
              <a:rPr lang="en-IN" b="1" kern="0" dirty="0" smtClean="0">
                <a:solidFill>
                  <a:srgbClr val="FF0000"/>
                </a:solidFill>
                <a:latin typeface="Monotype Corsiva" pitchFamily="66" charset="0"/>
                <a:cs typeface="+mn-cs"/>
              </a:rPr>
              <a:t>non-Matching Schemes- </a:t>
            </a:r>
            <a:r>
              <a:rPr lang="en-IN" sz="2000" kern="0" dirty="0" smtClean="0">
                <a:solidFill>
                  <a:srgbClr val="002060"/>
                </a:solidFill>
                <a:cs typeface="+mn-cs"/>
              </a:rPr>
              <a:t>Fully Financed by RRRLF Fund</a:t>
            </a:r>
            <a:endParaRPr lang="en-US" sz="2000" kern="0" dirty="0">
              <a:solidFill>
                <a:srgbClr val="002060"/>
              </a:solidFill>
              <a:cs typeface="+mn-cs"/>
            </a:endParaRPr>
          </a:p>
        </p:txBody>
      </p:sp>
      <p:sp>
        <p:nvSpPr>
          <p:cNvPr id="5" name="TextBox 4"/>
          <p:cNvSpPr txBox="1"/>
          <p:nvPr/>
        </p:nvSpPr>
        <p:spPr>
          <a:xfrm>
            <a:off x="152400" y="1073289"/>
            <a:ext cx="8763000" cy="5262979"/>
          </a:xfrm>
          <a:prstGeom prst="rect">
            <a:avLst/>
          </a:prstGeom>
          <a:noFill/>
        </p:spPr>
        <p:txBody>
          <a:bodyPr wrap="square" rtlCol="0">
            <a:spAutoFit/>
          </a:bodyPr>
          <a:lstStyle/>
          <a:p>
            <a:pPr marL="342900" indent="-342900" algn="just"/>
            <a:r>
              <a:rPr lang="en-US" sz="2400" dirty="0" smtClean="0">
                <a:latin typeface="+mj-lt"/>
                <a:cs typeface="Times New Roman" pitchFamily="18" charset="0"/>
              </a:rPr>
              <a:t>8.Assistance for Children Library and Establishment of RRRLF Children corner</a:t>
            </a:r>
          </a:p>
          <a:p>
            <a:pPr marL="342900" indent="-342900" algn="just"/>
            <a:endParaRPr lang="en-US" sz="2400" dirty="0" smtClean="0">
              <a:latin typeface="+mj-lt"/>
              <a:cs typeface="Times New Roman" pitchFamily="18" charset="0"/>
            </a:endParaRPr>
          </a:p>
          <a:p>
            <a:pPr marL="342900" indent="-342900" algn="just"/>
            <a:r>
              <a:rPr lang="en-US" sz="2400" dirty="0" smtClean="0">
                <a:latin typeface="+mj-lt"/>
                <a:cs typeface="Times New Roman" pitchFamily="18" charset="0"/>
              </a:rPr>
              <a:t> 9. Assistance towards Creation of Facilities for </a:t>
            </a:r>
            <a:r>
              <a:rPr lang="en-US" sz="2400" dirty="0" err="1" smtClean="0">
                <a:latin typeface="+mj-lt"/>
                <a:cs typeface="Times New Roman" pitchFamily="18" charset="0"/>
              </a:rPr>
              <a:t>Divyang</a:t>
            </a:r>
            <a:r>
              <a:rPr lang="en-US" sz="2400" dirty="0" smtClean="0">
                <a:latin typeface="+mj-lt"/>
                <a:cs typeface="Times New Roman" pitchFamily="18" charset="0"/>
              </a:rPr>
              <a:t> Readers</a:t>
            </a:r>
          </a:p>
          <a:p>
            <a:pPr marL="342900" indent="-342900" algn="just"/>
            <a:endParaRPr lang="en-US" sz="2400" dirty="0" smtClean="0">
              <a:latin typeface="+mj-lt"/>
              <a:cs typeface="Times New Roman" pitchFamily="18" charset="0"/>
            </a:endParaRPr>
          </a:p>
          <a:p>
            <a:pPr marL="342900" indent="-342900" algn="just"/>
            <a:r>
              <a:rPr lang="en-US" sz="2400" dirty="0" smtClean="0">
                <a:latin typeface="+mj-lt"/>
                <a:cs typeface="Times New Roman" pitchFamily="18" charset="0"/>
              </a:rPr>
              <a:t>10.Assistance for Digitization of Copyright Free Manuscripts, Rare Books, Rare Documents, Old Journals, Record of History and Other Materials</a:t>
            </a:r>
          </a:p>
          <a:p>
            <a:pPr marL="342900" indent="-342900" algn="just"/>
            <a:endParaRPr lang="en-US" sz="2400" dirty="0" smtClean="0">
              <a:latin typeface="+mj-lt"/>
              <a:cs typeface="Times New Roman" pitchFamily="18" charset="0"/>
            </a:endParaRPr>
          </a:p>
          <a:p>
            <a:pPr marL="342900" indent="-342900" algn="just"/>
            <a:r>
              <a:rPr lang="en-US" sz="2400" dirty="0" smtClean="0">
                <a:latin typeface="+mj-lt"/>
                <a:cs typeface="Times New Roman" pitchFamily="18" charset="0"/>
              </a:rPr>
              <a:t>11.Assistance for establishment of Digital Information Service Section in Public Libraries</a:t>
            </a:r>
          </a:p>
          <a:p>
            <a:pPr marL="342900" indent="-342900" algn="just"/>
            <a:endParaRPr lang="en-US" sz="2400" dirty="0" smtClean="0">
              <a:latin typeface="+mj-lt"/>
              <a:cs typeface="Times New Roman" pitchFamily="18" charset="0"/>
            </a:endParaRPr>
          </a:p>
          <a:p>
            <a:pPr marL="342900" indent="-342900" algn="just"/>
            <a:r>
              <a:rPr lang="en-US" sz="2400" dirty="0" smtClean="0">
                <a:latin typeface="+mj-lt"/>
                <a:cs typeface="Times New Roman" pitchFamily="18" charset="0"/>
              </a:rPr>
              <a:t>12.Assistance for Implementation of </a:t>
            </a:r>
            <a:r>
              <a:rPr lang="en-US" sz="2400" dirty="0" err="1" smtClean="0">
                <a:latin typeface="+mj-lt"/>
                <a:cs typeface="Times New Roman" pitchFamily="18" charset="0"/>
              </a:rPr>
              <a:t>Swachh</a:t>
            </a:r>
            <a:r>
              <a:rPr lang="en-US" sz="2400" dirty="0" smtClean="0">
                <a:latin typeface="+mj-lt"/>
                <a:cs typeface="Times New Roman" pitchFamily="18" charset="0"/>
              </a:rPr>
              <a:t> Bharat Mission in Public Libraries</a:t>
            </a:r>
            <a:endParaRPr lang="en-US" sz="2400" dirty="0">
              <a:latin typeface="+mj-lt"/>
              <a:cs typeface="Times New Roman" pitchFamily="18" charset="0"/>
            </a:endParaRPr>
          </a:p>
        </p:txBody>
      </p:sp>
      <p:sp>
        <p:nvSpPr>
          <p:cNvPr id="4"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609600"/>
          </a:xfrm>
        </p:spPr>
        <p:txBody>
          <a:bodyPr>
            <a:normAutofit fontScale="90000"/>
          </a:bodyPr>
          <a:lstStyle/>
          <a:p>
            <a:pPr algn="r"/>
            <a:r>
              <a:rPr lang="en-IN" b="1" cap="none" dirty="0" smtClean="0"/>
              <a:t>The Management of Change In Libraries</a:t>
            </a:r>
            <a:r>
              <a:rPr lang="en-IN" cap="none" dirty="0" smtClean="0"/>
              <a:t> </a:t>
            </a:r>
            <a:endParaRPr lang="en-US" cap="none" dirty="0"/>
          </a:p>
        </p:txBody>
      </p:sp>
      <p:sp>
        <p:nvSpPr>
          <p:cNvPr id="3" name="Content Placeholder 2"/>
          <p:cNvSpPr>
            <a:spLocks noGrp="1"/>
          </p:cNvSpPr>
          <p:nvPr>
            <p:ph idx="1"/>
          </p:nvPr>
        </p:nvSpPr>
        <p:spPr>
          <a:xfrm>
            <a:off x="228600" y="1371600"/>
            <a:ext cx="8686800" cy="4876800"/>
          </a:xfrm>
        </p:spPr>
        <p:txBody>
          <a:bodyPr>
            <a:noAutofit/>
          </a:bodyPr>
          <a:lstStyle/>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Is an important and necessary factor for their survival in today’s uncertain environment. </a:t>
            </a:r>
            <a:endParaRPr lang="en-US" sz="2800" b="1" dirty="0" smtClean="0">
              <a:solidFill>
                <a:schemeClr val="accent2">
                  <a:lumMod val="75000"/>
                </a:schemeClr>
              </a:solidFill>
              <a:latin typeface="Times New Roman" pitchFamily="18" charset="0"/>
              <a:cs typeface="Times New Roman" pitchFamily="18" charset="0"/>
            </a:endParaRPr>
          </a:p>
          <a:p>
            <a:pPr algn="just">
              <a:buNone/>
            </a:pPr>
            <a:r>
              <a:rPr lang="en-IN" sz="2800" b="1" dirty="0" smtClean="0">
                <a:solidFill>
                  <a:schemeClr val="accent2">
                    <a:lumMod val="75000"/>
                  </a:schemeClr>
                </a:solidFill>
                <a:latin typeface="Times New Roman" pitchFamily="18" charset="0"/>
                <a:cs typeface="Times New Roman" pitchFamily="18" charset="0"/>
              </a:rPr>
              <a:t> </a:t>
            </a: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The waves changes that are evident in the journey from the agrarian society to post-industrial society into the appropriate context of scientific perspective.</a:t>
            </a:r>
            <a:endParaRPr lang="en-US" sz="2800" b="1" dirty="0" smtClean="0">
              <a:solidFill>
                <a:schemeClr val="accent2">
                  <a:lumMod val="75000"/>
                </a:schemeClr>
              </a:solidFill>
              <a:latin typeface="Times New Roman" pitchFamily="18" charset="0"/>
              <a:cs typeface="Times New Roman" pitchFamily="18" charset="0"/>
            </a:endParaRPr>
          </a:p>
          <a:p>
            <a:pPr lvl="0" algn="just">
              <a:buNone/>
            </a:pPr>
            <a:endParaRPr lang="en-US" sz="2800" b="1" dirty="0" smtClean="0">
              <a:solidFill>
                <a:schemeClr val="accent2">
                  <a:lumMod val="75000"/>
                </a:schemeClr>
              </a:solidFill>
              <a:latin typeface="Times New Roman" pitchFamily="18" charset="0"/>
              <a:cs typeface="Times New Roman" pitchFamily="18" charset="0"/>
            </a:endParaRPr>
          </a:p>
          <a:p>
            <a:pPr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 Libraries need a management strategy that views libraries as a potential source for competitive advantage.</a:t>
            </a:r>
            <a:endParaRPr lang="en-US" sz="2800" b="1" dirty="0">
              <a:solidFill>
                <a:schemeClr val="accent2">
                  <a:lumMod val="75000"/>
                </a:schemeClr>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Slide Number Placeholder 12"/>
          <p:cNvSpPr txBox="1">
            <a:spLocks noGrp="1"/>
          </p:cNvSpPr>
          <p:nvPr/>
        </p:nvSpPr>
        <p:spPr bwMode="auto">
          <a:xfrm>
            <a:off x="152400" y="6553200"/>
            <a:ext cx="685800" cy="274638"/>
          </a:xfrm>
          <a:prstGeom prst="rect">
            <a:avLst/>
          </a:prstGeom>
          <a:noFill/>
          <a:ln>
            <a:miter lim="800000"/>
            <a:headEnd/>
            <a:tailEnd/>
          </a:ln>
        </p:spPr>
        <p:txBody>
          <a:bodyPr anchor="ctr"/>
          <a:lstStyle/>
          <a:p>
            <a:pPr algn="ctr" eaLnBrk="0" hangingPunct="0">
              <a:defRPr/>
            </a:pPr>
            <a:fld id="{B665749A-A39E-46E9-B525-F4D6FA534B2B}" type="slidenum">
              <a:rPr lang="en-US" sz="1200">
                <a:solidFill>
                  <a:schemeClr val="bg1"/>
                </a:solidFill>
                <a:latin typeface="+mn-lt"/>
              </a:rPr>
              <a:pPr algn="ctr" eaLnBrk="0" hangingPunct="0">
                <a:defRPr/>
              </a:pPr>
              <a:t>20</a:t>
            </a:fld>
            <a:endParaRPr lang="en-US" sz="1200" dirty="0">
              <a:solidFill>
                <a:schemeClr val="bg1"/>
              </a:solidFill>
              <a:latin typeface="+mn-lt"/>
            </a:endParaRPr>
          </a:p>
        </p:txBody>
      </p:sp>
      <p:sp>
        <p:nvSpPr>
          <p:cNvPr id="9222" name="Title 1"/>
          <p:cNvSpPr>
            <a:spLocks/>
          </p:cNvSpPr>
          <p:nvPr/>
        </p:nvSpPr>
        <p:spPr bwMode="auto">
          <a:xfrm>
            <a:off x="381000" y="609600"/>
            <a:ext cx="8137525" cy="701675"/>
          </a:xfrm>
          <a:prstGeom prst="homePlate">
            <a:avLst>
              <a:gd name="adj" fmla="val 27436"/>
            </a:avLst>
          </a:prstGeom>
          <a:noFill/>
          <a:ln w="9525">
            <a:noFill/>
            <a:miter lim="800000"/>
            <a:headEnd/>
            <a:tailEnd/>
          </a:ln>
        </p:spPr>
        <p:txBody>
          <a:bodyPr anchor="b"/>
          <a:lstStyle/>
          <a:p>
            <a:pPr>
              <a:lnSpc>
                <a:spcPct val="90000"/>
              </a:lnSpc>
            </a:pPr>
            <a:endParaRPr lang="en-US" sz="2000" b="1" dirty="0">
              <a:solidFill>
                <a:srgbClr val="18618E"/>
              </a:solidFill>
              <a:latin typeface="ITC Lubalin Graph Std Book" pitchFamily="18" charset="0"/>
            </a:endParaRPr>
          </a:p>
        </p:txBody>
      </p:sp>
      <p:sp>
        <p:nvSpPr>
          <p:cNvPr id="44040" name="AutoShape 8" descr="Image result for digital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 name="Title 1"/>
          <p:cNvSpPr txBox="1">
            <a:spLocks/>
          </p:cNvSpPr>
          <p:nvPr/>
        </p:nvSpPr>
        <p:spPr bwMode="auto">
          <a:xfrm>
            <a:off x="762000" y="2133600"/>
            <a:ext cx="8061325" cy="1524000"/>
          </a:xfrm>
          <a:prstGeom prst="homePlate">
            <a:avLst>
              <a:gd name="adj" fmla="val 27388"/>
            </a:avLst>
          </a:prstGeom>
          <a:noFill/>
          <a:ln algn="ctr">
            <a:miter lim="800000"/>
            <a:headEnd/>
            <a:tailEnd/>
          </a:ln>
        </p:spPr>
        <p:txBody>
          <a:bodyPr anchor="b"/>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n-IN" sz="5400" b="1" i="0" u="none" strike="noStrike" kern="0" cap="none" spc="0" normalizeH="0" baseline="0" noProof="0" dirty="0" smtClean="0">
                <a:ln>
                  <a:noFill/>
                </a:ln>
                <a:solidFill>
                  <a:schemeClr val="accent6">
                    <a:lumMod val="75000"/>
                  </a:schemeClr>
                </a:solidFill>
                <a:effectLst/>
                <a:uLnTx/>
                <a:uFillTx/>
                <a:latin typeface="+mj-lt"/>
                <a:ea typeface="+mj-ea"/>
                <a:cs typeface="+mj-cs"/>
              </a:rPr>
              <a:t>Activities		                 </a:t>
            </a:r>
            <a:br>
              <a:rPr kumimoji="0" lang="en-IN" sz="5400" b="1" i="0" u="none" strike="noStrike" kern="0" cap="none" spc="0" normalizeH="0" baseline="0" noProof="0" dirty="0" smtClean="0">
                <a:ln>
                  <a:noFill/>
                </a:ln>
                <a:solidFill>
                  <a:schemeClr val="accent6">
                    <a:lumMod val="75000"/>
                  </a:schemeClr>
                </a:solidFill>
                <a:effectLst/>
                <a:uLnTx/>
                <a:uFillTx/>
                <a:latin typeface="+mj-lt"/>
                <a:ea typeface="+mj-ea"/>
                <a:cs typeface="+mj-cs"/>
              </a:rPr>
            </a:br>
            <a:r>
              <a:rPr kumimoji="0" lang="en-IN" sz="2400" b="1" i="0" u="none" strike="noStrike" kern="0" cap="none" spc="0" normalizeH="0" baseline="0" noProof="0" dirty="0" smtClean="0">
                <a:ln>
                  <a:noFill/>
                </a:ln>
                <a:solidFill>
                  <a:schemeClr val="accent6">
                    <a:lumMod val="75000"/>
                  </a:schemeClr>
                </a:solidFill>
                <a:effectLst/>
                <a:uLnTx/>
                <a:uFillTx/>
                <a:latin typeface="+mj-lt"/>
                <a:ea typeface="+mj-ea"/>
                <a:cs typeface="+mj-cs"/>
              </a:rPr>
              <a:t>- Digitization</a:t>
            </a:r>
            <a:r>
              <a:rPr kumimoji="0" lang="en-IN" sz="2400" b="1" i="0" u="none" strike="noStrike" kern="0" cap="none" spc="0" normalizeH="0" noProof="0" dirty="0" smtClean="0">
                <a:ln>
                  <a:noFill/>
                </a:ln>
                <a:solidFill>
                  <a:schemeClr val="accent6">
                    <a:lumMod val="75000"/>
                  </a:schemeClr>
                </a:solidFill>
                <a:effectLst/>
                <a:uLnTx/>
                <a:uFillTx/>
                <a:latin typeface="+mj-lt"/>
                <a:ea typeface="+mj-ea"/>
                <a:cs typeface="+mj-cs"/>
              </a:rPr>
              <a:t> initiatives</a:t>
            </a:r>
            <a:r>
              <a:rPr kumimoji="0" lang="en-IN" sz="3200" b="1" i="0" u="none" strike="noStrike" kern="0" cap="none" spc="0" normalizeH="0" baseline="0" noProof="0" dirty="0" smtClean="0">
                <a:ln>
                  <a:noFill/>
                </a:ln>
                <a:solidFill>
                  <a:schemeClr val="accent6">
                    <a:lumMod val="75000"/>
                  </a:schemeClr>
                </a:solidFill>
                <a:effectLst/>
                <a:uLnTx/>
                <a:uFillTx/>
                <a:latin typeface="+mj-lt"/>
                <a:ea typeface="+mj-ea"/>
                <a:cs typeface="+mj-cs"/>
              </a:rPr>
              <a:t/>
            </a:r>
            <a:br>
              <a:rPr kumimoji="0" lang="en-IN" sz="3200" b="1" i="0" u="none" strike="noStrike" kern="0" cap="none" spc="0" normalizeH="0" baseline="0" noProof="0" dirty="0" smtClean="0">
                <a:ln>
                  <a:noFill/>
                </a:ln>
                <a:solidFill>
                  <a:schemeClr val="accent6">
                    <a:lumMod val="75000"/>
                  </a:schemeClr>
                </a:solidFill>
                <a:effectLst/>
                <a:uLnTx/>
                <a:uFillTx/>
                <a:latin typeface="+mj-lt"/>
                <a:ea typeface="+mj-ea"/>
                <a:cs typeface="+mj-cs"/>
              </a:rPr>
            </a:br>
            <a:endParaRPr kumimoji="0" lang="en-IN" sz="3200" b="1" i="0" u="none" strike="noStrike" kern="0" cap="none" spc="0" normalizeH="0" baseline="0" noProof="0" dirty="0" smtClean="0">
              <a:ln>
                <a:noFill/>
              </a:ln>
              <a:solidFill>
                <a:schemeClr val="accent6">
                  <a:lumMod val="75000"/>
                </a:schemeClr>
              </a:solidFill>
              <a:effectLst/>
              <a:uLnTx/>
              <a:uFillTx/>
              <a:latin typeface="+mj-lt"/>
              <a:ea typeface="+mj-ea"/>
              <a:cs typeface="+mj-cs"/>
            </a:endParaRPr>
          </a:p>
        </p:txBody>
      </p:sp>
      <p:pic>
        <p:nvPicPr>
          <p:cNvPr id="200710" name="Picture 6" descr="http://i0.wp.com/www.linkfried.com/wp-content/uploads/2015/02/digitization.jpg"/>
          <p:cNvPicPr>
            <a:picLocks noChangeAspect="1" noChangeArrowheads="1"/>
          </p:cNvPicPr>
          <p:nvPr/>
        </p:nvPicPr>
        <p:blipFill>
          <a:blip r:embed="rId5" cstate="print"/>
          <a:srcRect/>
          <a:stretch>
            <a:fillRect/>
          </a:stretch>
        </p:blipFill>
        <p:spPr bwMode="auto">
          <a:xfrm>
            <a:off x="228600" y="3352800"/>
            <a:ext cx="8686800" cy="3248026"/>
          </a:xfrm>
          <a:prstGeom prst="rect">
            <a:avLst/>
          </a:prstGeom>
          <a:noFill/>
        </p:spPr>
      </p:pic>
      <p:sp>
        <p:nvSpPr>
          <p:cNvPr id="10"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ustDataLst>
      <p:tags r:id="rId2"/>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RAJA RAMMOHUN ROY LIBRARY FOUNDATION</a:t>
            </a:r>
            <a:br>
              <a:rPr lang="en-IN" b="1" cap="none" dirty="0" smtClean="0"/>
            </a:br>
            <a:r>
              <a:rPr lang="en-IN" b="1" cap="none" dirty="0" smtClean="0">
                <a:solidFill>
                  <a:srgbClr val="FF0000"/>
                </a:solidFill>
              </a:rPr>
              <a:t>-</a:t>
            </a:r>
            <a:r>
              <a:rPr lang="en-IN" b="1" cap="none" dirty="0" smtClean="0"/>
              <a:t> </a:t>
            </a:r>
            <a:r>
              <a:rPr lang="en-IN" b="1" kern="0" cap="none" dirty="0" smtClean="0">
                <a:solidFill>
                  <a:srgbClr val="FF0000"/>
                </a:solidFill>
                <a:latin typeface="Monotype Corsiva" pitchFamily="66" charset="0"/>
                <a:cs typeface="+mn-cs"/>
              </a:rPr>
              <a:t>Digitization Initiatives</a:t>
            </a:r>
            <a:endParaRPr lang="en-US" sz="2000" kern="0" dirty="0">
              <a:solidFill>
                <a:srgbClr val="002060"/>
              </a:solidFill>
              <a:cs typeface="+mn-cs"/>
            </a:endParaRPr>
          </a:p>
        </p:txBody>
      </p:sp>
      <p:sp>
        <p:nvSpPr>
          <p:cNvPr id="4" name="TextBox 3"/>
          <p:cNvSpPr txBox="1"/>
          <p:nvPr/>
        </p:nvSpPr>
        <p:spPr>
          <a:xfrm>
            <a:off x="381000" y="2209800"/>
            <a:ext cx="2895600" cy="3124200"/>
          </a:xfrm>
          <a:prstGeom prst="rect">
            <a:avLst/>
          </a:prstGeom>
          <a:noFill/>
        </p:spPr>
        <p:txBody>
          <a:bodyPr wrap="square" rtlCol="0">
            <a:spAutoFit/>
          </a:bodyPr>
          <a:lstStyle/>
          <a:p>
            <a:pPr marL="457200" indent="-457200">
              <a:spcAft>
                <a:spcPts val="0"/>
              </a:spcAft>
              <a:buFont typeface="Wingdings" pitchFamily="2" charset="2"/>
              <a:buChar char="q"/>
            </a:pPr>
            <a:r>
              <a:rPr lang="en-US" b="1" dirty="0" smtClean="0">
                <a:latin typeface="+mj-lt"/>
              </a:rPr>
              <a:t>No. of Titles : 11227</a:t>
            </a:r>
          </a:p>
          <a:p>
            <a:pPr marL="457200">
              <a:spcAft>
                <a:spcPts val="600"/>
              </a:spcAft>
            </a:pPr>
            <a:r>
              <a:rPr lang="en-US" b="1" dirty="0" smtClean="0">
                <a:latin typeface="+mj-lt"/>
              </a:rPr>
              <a:t> (</a:t>
            </a:r>
            <a:r>
              <a:rPr lang="en-US" b="1" i="1" dirty="0" smtClean="0">
                <a:solidFill>
                  <a:srgbClr val="0070C0"/>
                </a:solidFill>
                <a:latin typeface="+mj-lt"/>
              </a:rPr>
              <a:t>3 million of multilingual pages</a:t>
            </a:r>
            <a:r>
              <a:rPr lang="en-US" b="1" dirty="0" smtClean="0">
                <a:latin typeface="+mj-lt"/>
              </a:rPr>
              <a:t>)</a:t>
            </a:r>
          </a:p>
          <a:p>
            <a:pPr marL="457200" indent="-457200">
              <a:spcAft>
                <a:spcPts val="0"/>
              </a:spcAft>
              <a:buFont typeface="Wingdings" pitchFamily="2" charset="2"/>
              <a:buChar char="q"/>
            </a:pPr>
            <a:r>
              <a:rPr lang="en-US" b="1" dirty="0" smtClean="0">
                <a:latin typeface="+mj-lt"/>
              </a:rPr>
              <a:t>No. of Gramophone Records: 1230 </a:t>
            </a:r>
          </a:p>
          <a:p>
            <a:pPr marL="457200">
              <a:spcAft>
                <a:spcPts val="600"/>
              </a:spcAft>
            </a:pPr>
            <a:r>
              <a:rPr lang="en-US" b="1" dirty="0" smtClean="0">
                <a:latin typeface="+mj-lt"/>
              </a:rPr>
              <a:t>(</a:t>
            </a:r>
            <a:r>
              <a:rPr lang="en-US" b="1" i="1" dirty="0" smtClean="0">
                <a:solidFill>
                  <a:srgbClr val="0070C0"/>
                </a:solidFill>
                <a:latin typeface="+mj-lt"/>
              </a:rPr>
              <a:t>3333 Bengali songs</a:t>
            </a:r>
            <a:r>
              <a:rPr lang="en-US" b="1" dirty="0" smtClean="0">
                <a:latin typeface="+mj-lt"/>
              </a:rPr>
              <a:t>)</a:t>
            </a:r>
          </a:p>
          <a:p>
            <a:pPr marL="457200" indent="-457200">
              <a:spcAft>
                <a:spcPts val="600"/>
              </a:spcAft>
              <a:buFont typeface="Wingdings" pitchFamily="2" charset="2"/>
              <a:buChar char="q"/>
            </a:pPr>
            <a:r>
              <a:rPr lang="en-US" b="1" dirty="0" smtClean="0">
                <a:latin typeface="+mj-lt"/>
              </a:rPr>
              <a:t>Can be browsed through  : </a:t>
            </a:r>
            <a:r>
              <a:rPr lang="en-US" b="1" dirty="0" smtClean="0">
                <a:solidFill>
                  <a:srgbClr val="0070C0"/>
                </a:solidFill>
                <a:latin typeface="+mj-lt"/>
              </a:rPr>
              <a:t>http://www.rabindrabhavana.in </a:t>
            </a:r>
          </a:p>
        </p:txBody>
      </p:sp>
      <p:sp>
        <p:nvSpPr>
          <p:cNvPr id="6" name="TextBox 5"/>
          <p:cNvSpPr txBox="1"/>
          <p:nvPr/>
        </p:nvSpPr>
        <p:spPr>
          <a:xfrm>
            <a:off x="457200" y="5997714"/>
            <a:ext cx="8534400" cy="707886"/>
          </a:xfrm>
          <a:prstGeom prst="rect">
            <a:avLst/>
          </a:prstGeom>
          <a:noFill/>
        </p:spPr>
        <p:txBody>
          <a:bodyPr wrap="square" rtlCol="0">
            <a:spAutoFit/>
          </a:bodyPr>
          <a:lstStyle/>
          <a:p>
            <a:pPr>
              <a:spcAft>
                <a:spcPts val="600"/>
              </a:spcAft>
            </a:pPr>
            <a:r>
              <a:rPr lang="en-IN" sz="2000" dirty="0" smtClean="0">
                <a:solidFill>
                  <a:schemeClr val="accent6">
                    <a:lumMod val="50000"/>
                  </a:schemeClr>
                </a:solidFill>
                <a:latin typeface="+mj-lt"/>
              </a:rPr>
              <a:t>Digitisation of copyright free rare documents available with </a:t>
            </a:r>
            <a:r>
              <a:rPr lang="en-IN" sz="2000" dirty="0" err="1" smtClean="0">
                <a:solidFill>
                  <a:schemeClr val="accent6">
                    <a:lumMod val="50000"/>
                  </a:schemeClr>
                </a:solidFill>
                <a:latin typeface="+mj-lt"/>
              </a:rPr>
              <a:t>Bangiyo</a:t>
            </a:r>
            <a:r>
              <a:rPr lang="en-IN" sz="2000" dirty="0" smtClean="0">
                <a:solidFill>
                  <a:schemeClr val="accent6">
                    <a:lumMod val="50000"/>
                  </a:schemeClr>
                </a:solidFill>
                <a:latin typeface="+mj-lt"/>
              </a:rPr>
              <a:t> </a:t>
            </a:r>
            <a:r>
              <a:rPr lang="en-IN" sz="2000" dirty="0" err="1" smtClean="0">
                <a:solidFill>
                  <a:schemeClr val="accent6">
                    <a:lumMod val="50000"/>
                  </a:schemeClr>
                </a:solidFill>
                <a:latin typeface="+mj-lt"/>
              </a:rPr>
              <a:t>Sahitya</a:t>
            </a:r>
            <a:r>
              <a:rPr lang="en-IN" sz="2000" dirty="0" smtClean="0">
                <a:solidFill>
                  <a:schemeClr val="accent6">
                    <a:lumMod val="50000"/>
                  </a:schemeClr>
                </a:solidFill>
                <a:latin typeface="+mj-lt"/>
              </a:rPr>
              <a:t> </a:t>
            </a:r>
            <a:r>
              <a:rPr lang="en-IN" sz="2000" dirty="0" err="1" smtClean="0">
                <a:solidFill>
                  <a:schemeClr val="accent6">
                    <a:lumMod val="50000"/>
                  </a:schemeClr>
                </a:solidFill>
                <a:latin typeface="+mj-lt"/>
              </a:rPr>
              <a:t>Parishad</a:t>
            </a:r>
            <a:r>
              <a:rPr lang="en-IN" sz="2000" dirty="0" smtClean="0">
                <a:solidFill>
                  <a:schemeClr val="accent6">
                    <a:lumMod val="50000"/>
                  </a:schemeClr>
                </a:solidFill>
                <a:latin typeface="+mj-lt"/>
              </a:rPr>
              <a:t>, Kolkata</a:t>
            </a:r>
            <a:endParaRPr lang="en-US" sz="2000" dirty="0">
              <a:solidFill>
                <a:schemeClr val="accent6">
                  <a:lumMod val="50000"/>
                </a:schemeClr>
              </a:solidFill>
              <a:latin typeface="+mj-lt"/>
            </a:endParaRPr>
          </a:p>
        </p:txBody>
      </p:sp>
      <p:sp>
        <p:nvSpPr>
          <p:cNvPr id="8" name="Rounded Rectangle 5"/>
          <p:cNvSpPr/>
          <p:nvPr/>
        </p:nvSpPr>
        <p:spPr bwMode="auto">
          <a:xfrm>
            <a:off x="457200" y="5486400"/>
            <a:ext cx="8534400" cy="363550"/>
          </a:xfrm>
          <a:prstGeom prst="roundRect">
            <a:avLst/>
          </a:prstGeom>
          <a:solidFill>
            <a:schemeClr val="accent1">
              <a:lumMod val="75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anchor="ctr"/>
          <a:lstStyle/>
          <a:p>
            <a:pPr lvl="1"/>
            <a:r>
              <a:rPr lang="en-IN" sz="1600" b="1" dirty="0" smtClean="0">
                <a:solidFill>
                  <a:schemeClr val="bg1"/>
                </a:solidFill>
              </a:rPr>
              <a:t>Ongoing projects</a:t>
            </a:r>
            <a:endParaRPr lang="en-IN" sz="2000" b="1" dirty="0">
              <a:solidFill>
                <a:schemeClr val="bg1"/>
              </a:solidFill>
            </a:endParaRPr>
          </a:p>
        </p:txBody>
      </p:sp>
      <p:sp>
        <p:nvSpPr>
          <p:cNvPr id="9" name="Rounded Rectangle 5"/>
          <p:cNvSpPr/>
          <p:nvPr/>
        </p:nvSpPr>
        <p:spPr bwMode="auto">
          <a:xfrm>
            <a:off x="457200" y="1371600"/>
            <a:ext cx="8534400" cy="685800"/>
          </a:xfrm>
          <a:prstGeom prst="roundRect">
            <a:avLst/>
          </a:prstGeom>
          <a:solidFill>
            <a:schemeClr val="accent1">
              <a:lumMod val="75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anchor="ctr"/>
          <a:lstStyle/>
          <a:p>
            <a:pPr lvl="1"/>
            <a:r>
              <a:rPr lang="en-US" b="1" dirty="0" smtClean="0">
                <a:solidFill>
                  <a:schemeClr val="tx1">
                    <a:lumMod val="95000"/>
                    <a:lumOff val="5000"/>
                  </a:schemeClr>
                </a:solidFill>
                <a:latin typeface="+mj-lt"/>
              </a:rPr>
              <a:t>Digitization &amp; microfilming </a:t>
            </a:r>
          </a:p>
          <a:p>
            <a:pPr lvl="1"/>
            <a:r>
              <a:rPr lang="en-US" b="1" dirty="0" smtClean="0">
                <a:latin typeface="+mj-lt"/>
              </a:rPr>
              <a:t>	-         Rare collection of  Rabindra Bhavan,  </a:t>
            </a:r>
            <a:r>
              <a:rPr lang="en-US" b="1" dirty="0" err="1" smtClean="0">
                <a:latin typeface="+mj-lt"/>
              </a:rPr>
              <a:t>Visva-Bharati</a:t>
            </a:r>
            <a:r>
              <a:rPr lang="en-US" b="1" dirty="0" smtClean="0">
                <a:latin typeface="+mj-lt"/>
              </a:rPr>
              <a:t>, </a:t>
            </a:r>
            <a:r>
              <a:rPr lang="en-US" b="1" dirty="0" err="1" smtClean="0">
                <a:latin typeface="+mj-lt"/>
              </a:rPr>
              <a:t>Shantiniketan</a:t>
            </a:r>
            <a:endParaRPr lang="en-IN" b="1" dirty="0">
              <a:latin typeface="+mj-lt"/>
            </a:endParaRPr>
          </a:p>
        </p:txBody>
      </p:sp>
      <p:pic>
        <p:nvPicPr>
          <p:cNvPr id="10" name="Picture 2"/>
          <p:cNvPicPr>
            <a:picLocks noChangeAspect="1" noChangeArrowheads="1"/>
          </p:cNvPicPr>
          <p:nvPr/>
        </p:nvPicPr>
        <p:blipFill>
          <a:blip r:embed="rId3" cstate="print"/>
          <a:srcRect/>
          <a:stretch>
            <a:fillRect/>
          </a:stretch>
        </p:blipFill>
        <p:spPr bwMode="auto">
          <a:xfrm>
            <a:off x="3257550" y="2209801"/>
            <a:ext cx="5762884" cy="3124200"/>
          </a:xfrm>
          <a:prstGeom prst="rect">
            <a:avLst/>
          </a:prstGeom>
          <a:noFill/>
          <a:ln w="9525" cap="flat" cmpd="sng">
            <a:noFill/>
            <a:prstDash val="solid"/>
            <a:miter lim="800000"/>
            <a:headEnd type="none" w="med" len="med"/>
            <a:tailEnd type="none" w="med" len="med"/>
          </a:ln>
        </p:spPr>
      </p:pic>
      <p:sp>
        <p:nvSpPr>
          <p:cNvPr id="11"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Slide Number Placeholder 12"/>
          <p:cNvSpPr txBox="1">
            <a:spLocks noGrp="1"/>
          </p:cNvSpPr>
          <p:nvPr/>
        </p:nvSpPr>
        <p:spPr bwMode="auto">
          <a:xfrm>
            <a:off x="152400" y="6553200"/>
            <a:ext cx="685800" cy="274638"/>
          </a:xfrm>
          <a:prstGeom prst="rect">
            <a:avLst/>
          </a:prstGeom>
          <a:noFill/>
          <a:ln>
            <a:miter lim="800000"/>
            <a:headEnd/>
            <a:tailEnd/>
          </a:ln>
        </p:spPr>
        <p:txBody>
          <a:bodyPr anchor="ctr"/>
          <a:lstStyle/>
          <a:p>
            <a:pPr algn="ctr" eaLnBrk="0" hangingPunct="0">
              <a:defRPr/>
            </a:pPr>
            <a:fld id="{B665749A-A39E-46E9-B525-F4D6FA534B2B}" type="slidenum">
              <a:rPr lang="en-US" sz="1200">
                <a:solidFill>
                  <a:schemeClr val="bg1"/>
                </a:solidFill>
                <a:latin typeface="+mn-lt"/>
              </a:rPr>
              <a:pPr algn="ctr" eaLnBrk="0" hangingPunct="0">
                <a:defRPr/>
              </a:pPr>
              <a:t>22</a:t>
            </a:fld>
            <a:endParaRPr lang="en-US" sz="1200" dirty="0">
              <a:solidFill>
                <a:schemeClr val="bg1"/>
              </a:solidFill>
              <a:latin typeface="+mn-lt"/>
            </a:endParaRPr>
          </a:p>
        </p:txBody>
      </p:sp>
      <p:sp>
        <p:nvSpPr>
          <p:cNvPr id="9222" name="Title 1"/>
          <p:cNvSpPr>
            <a:spLocks/>
          </p:cNvSpPr>
          <p:nvPr/>
        </p:nvSpPr>
        <p:spPr bwMode="auto">
          <a:xfrm>
            <a:off x="381000" y="609600"/>
            <a:ext cx="8137525" cy="701675"/>
          </a:xfrm>
          <a:prstGeom prst="homePlate">
            <a:avLst>
              <a:gd name="adj" fmla="val 27436"/>
            </a:avLst>
          </a:prstGeom>
          <a:noFill/>
          <a:ln w="9525">
            <a:noFill/>
            <a:miter lim="800000"/>
            <a:headEnd/>
            <a:tailEnd/>
          </a:ln>
        </p:spPr>
        <p:txBody>
          <a:bodyPr anchor="b"/>
          <a:lstStyle/>
          <a:p>
            <a:pPr>
              <a:lnSpc>
                <a:spcPct val="90000"/>
              </a:lnSpc>
            </a:pPr>
            <a:endParaRPr lang="en-US" sz="2000" b="1" dirty="0">
              <a:solidFill>
                <a:srgbClr val="18618E"/>
              </a:solidFill>
              <a:latin typeface="ITC Lubalin Graph Std Book" pitchFamily="18" charset="0"/>
            </a:endParaRPr>
          </a:p>
        </p:txBody>
      </p:sp>
      <p:sp>
        <p:nvSpPr>
          <p:cNvPr id="44040" name="AutoShape 8" descr="Image result for digital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2759" name="Picture 7"/>
          <p:cNvPicPr>
            <a:picLocks noChangeAspect="1" noChangeArrowheads="1"/>
          </p:cNvPicPr>
          <p:nvPr/>
        </p:nvPicPr>
        <p:blipFill>
          <a:blip r:embed="rId5" cstate="print"/>
          <a:srcRect/>
          <a:stretch>
            <a:fillRect/>
          </a:stretch>
        </p:blipFill>
        <p:spPr bwMode="auto">
          <a:xfrm>
            <a:off x="219075" y="2480830"/>
            <a:ext cx="8704263" cy="4086225"/>
          </a:xfrm>
          <a:prstGeom prst="rect">
            <a:avLst/>
          </a:prstGeom>
          <a:noFill/>
          <a:ln w="9525">
            <a:noFill/>
            <a:miter lim="800000"/>
            <a:headEnd/>
            <a:tailEnd/>
          </a:ln>
          <a:effectLst/>
        </p:spPr>
      </p:pic>
      <p:sp>
        <p:nvSpPr>
          <p:cNvPr id="8" name="Title 1"/>
          <p:cNvSpPr txBox="1">
            <a:spLocks/>
          </p:cNvSpPr>
          <p:nvPr/>
        </p:nvSpPr>
        <p:spPr bwMode="auto">
          <a:xfrm>
            <a:off x="762000" y="3200400"/>
            <a:ext cx="8061325" cy="1676400"/>
          </a:xfrm>
          <a:prstGeom prst="homePlate">
            <a:avLst>
              <a:gd name="adj" fmla="val 27388"/>
            </a:avLst>
          </a:prstGeom>
          <a:noFill/>
          <a:ln algn="ctr">
            <a:miter lim="800000"/>
            <a:headEnd/>
            <a:tailEnd/>
          </a:ln>
        </p:spPr>
        <p:txBody>
          <a:bodyPr anchor="b"/>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n-IN" sz="5400" b="1" i="0" u="none" strike="noStrike" kern="0" cap="none" spc="0" normalizeH="0" baseline="0" noProof="0" dirty="0" smtClean="0">
                <a:ln>
                  <a:noFill/>
                </a:ln>
                <a:solidFill>
                  <a:schemeClr val="accent6">
                    <a:lumMod val="50000"/>
                  </a:schemeClr>
                </a:solidFill>
                <a:effectLst/>
                <a:uLnTx/>
                <a:uFillTx/>
                <a:latin typeface="+mj-lt"/>
                <a:ea typeface="+mj-ea"/>
                <a:cs typeface="+mj-cs"/>
              </a:rPr>
              <a:t>Activities			                 </a:t>
            </a:r>
            <a:br>
              <a:rPr kumimoji="0" lang="en-IN" sz="5400" b="1" i="0" u="none" strike="noStrike" kern="0" cap="none" spc="0" normalizeH="0" baseline="0" noProof="0" dirty="0" smtClean="0">
                <a:ln>
                  <a:noFill/>
                </a:ln>
                <a:solidFill>
                  <a:schemeClr val="accent6">
                    <a:lumMod val="50000"/>
                  </a:schemeClr>
                </a:solidFill>
                <a:effectLst/>
                <a:uLnTx/>
                <a:uFillTx/>
                <a:latin typeface="+mj-lt"/>
                <a:ea typeface="+mj-ea"/>
                <a:cs typeface="+mj-cs"/>
              </a:rPr>
            </a:br>
            <a:r>
              <a:rPr kumimoji="0" lang="en-IN" sz="2400" b="1" i="0" u="none" strike="noStrike" kern="0" cap="none" spc="0" normalizeH="0" baseline="0" noProof="0" dirty="0" smtClean="0">
                <a:ln>
                  <a:noFill/>
                </a:ln>
                <a:solidFill>
                  <a:schemeClr val="accent6">
                    <a:lumMod val="50000"/>
                  </a:schemeClr>
                </a:solidFill>
                <a:effectLst/>
                <a:uLnTx/>
                <a:uFillTx/>
                <a:latin typeface="+mj-lt"/>
                <a:ea typeface="+mj-ea"/>
                <a:cs typeface="+mj-cs"/>
              </a:rPr>
              <a:t>- Research</a:t>
            </a:r>
            <a:r>
              <a:rPr kumimoji="0" lang="en-IN" sz="2400" b="1" i="0" u="none" strike="noStrike" kern="0" cap="none" spc="0" normalizeH="0" noProof="0" dirty="0" smtClean="0">
                <a:ln>
                  <a:noFill/>
                </a:ln>
                <a:solidFill>
                  <a:schemeClr val="accent6">
                    <a:lumMod val="50000"/>
                  </a:schemeClr>
                </a:solidFill>
                <a:effectLst/>
                <a:uLnTx/>
                <a:uFillTx/>
                <a:latin typeface="+mj-lt"/>
                <a:ea typeface="+mj-ea"/>
                <a:cs typeface="+mj-cs"/>
              </a:rPr>
              <a:t> &amp;</a:t>
            </a:r>
            <a:r>
              <a:rPr kumimoji="0" lang="en-IN" sz="2400" b="1" i="0" u="none" strike="noStrike" kern="0" cap="none" spc="0" normalizeH="0" baseline="0" noProof="0" dirty="0" smtClean="0">
                <a:ln>
                  <a:noFill/>
                </a:ln>
                <a:solidFill>
                  <a:schemeClr val="accent6">
                    <a:lumMod val="50000"/>
                  </a:schemeClr>
                </a:solidFill>
                <a:effectLst/>
                <a:uLnTx/>
                <a:uFillTx/>
                <a:latin typeface="+mj-lt"/>
                <a:ea typeface="+mj-ea"/>
                <a:cs typeface="+mj-cs"/>
              </a:rPr>
              <a:t> Publications</a:t>
            </a:r>
            <a:r>
              <a:rPr kumimoji="0" lang="en-IN" sz="32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rPr>
              <a:t/>
            </a:r>
            <a:br>
              <a:rPr kumimoji="0" lang="en-IN" sz="32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rPr>
            </a:br>
            <a:endParaRPr kumimoji="0" lang="en-IN" sz="32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endParaRPr>
          </a:p>
        </p:txBody>
      </p:sp>
      <p:sp>
        <p:nvSpPr>
          <p:cNvPr id="10"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RAJA RAMMOHUN ROY LIBRARY FOUNDATION</a:t>
            </a:r>
            <a:br>
              <a:rPr lang="en-IN" b="1" cap="none" dirty="0" smtClean="0"/>
            </a:br>
            <a:r>
              <a:rPr lang="en-IN" b="1" cap="none" dirty="0" smtClean="0">
                <a:solidFill>
                  <a:srgbClr val="FF0000"/>
                </a:solidFill>
              </a:rPr>
              <a:t>-</a:t>
            </a:r>
            <a:r>
              <a:rPr lang="en-IN" b="1" cap="none" dirty="0" smtClean="0"/>
              <a:t> </a:t>
            </a:r>
            <a:r>
              <a:rPr lang="en-IN" b="1" kern="0" cap="none" dirty="0" smtClean="0">
                <a:solidFill>
                  <a:srgbClr val="FF0000"/>
                </a:solidFill>
                <a:latin typeface="Monotype Corsiva" pitchFamily="66" charset="0"/>
                <a:cs typeface="+mn-cs"/>
              </a:rPr>
              <a:t>Research Initiatives</a:t>
            </a:r>
            <a:endParaRPr lang="en-US" sz="2000" kern="0" dirty="0">
              <a:solidFill>
                <a:srgbClr val="002060"/>
              </a:solidFill>
              <a:cs typeface="+mn-cs"/>
            </a:endParaRPr>
          </a:p>
        </p:txBody>
      </p:sp>
      <p:sp>
        <p:nvSpPr>
          <p:cNvPr id="11" name="TextBox 10"/>
          <p:cNvSpPr txBox="1"/>
          <p:nvPr/>
        </p:nvSpPr>
        <p:spPr>
          <a:xfrm>
            <a:off x="228600" y="1143000"/>
            <a:ext cx="8686800" cy="5586145"/>
          </a:xfrm>
          <a:prstGeom prst="rect">
            <a:avLst/>
          </a:prstGeom>
          <a:noFill/>
        </p:spPr>
        <p:txBody>
          <a:bodyPr wrap="square" rtlCol="0">
            <a:spAutoFit/>
          </a:bodyPr>
          <a:lstStyle/>
          <a:p>
            <a:pPr>
              <a:buFont typeface="Wingdings" pitchFamily="2" charset="2"/>
              <a:buChar char="v"/>
            </a:pPr>
            <a:r>
              <a:rPr lang="en-US" sz="1900" b="1" dirty="0" smtClean="0">
                <a:solidFill>
                  <a:schemeClr val="accent6">
                    <a:lumMod val="75000"/>
                  </a:schemeClr>
                </a:solidFill>
                <a:latin typeface="+mj-lt"/>
              </a:rPr>
              <a:t>RRRLF Research Project</a:t>
            </a:r>
            <a:r>
              <a:rPr lang="en-US" sz="1900" dirty="0" smtClean="0">
                <a:solidFill>
                  <a:schemeClr val="accent6">
                    <a:lumMod val="75000"/>
                  </a:schemeClr>
                </a:solidFill>
                <a:latin typeface="+mj-lt"/>
              </a:rPr>
              <a:t>   </a:t>
            </a:r>
          </a:p>
          <a:p>
            <a:r>
              <a:rPr lang="en-US" sz="1900" dirty="0" smtClean="0">
                <a:latin typeface="+mj-lt"/>
              </a:rPr>
              <a:t>           2011-12    List of Subject Headings for Indian Publications and Documents		 on India</a:t>
            </a:r>
          </a:p>
          <a:p>
            <a:r>
              <a:rPr lang="en-US" sz="1900" dirty="0" smtClean="0">
                <a:latin typeface="+mj-lt"/>
              </a:rPr>
              <a:t>	             </a:t>
            </a:r>
            <a:r>
              <a:rPr lang="en-US" sz="1900" dirty="0" smtClean="0">
                <a:solidFill>
                  <a:srgbClr val="0070C0"/>
                </a:solidFill>
                <a:latin typeface="+mj-lt"/>
              </a:rPr>
              <a:t>Dr. E Rama Reddy</a:t>
            </a:r>
          </a:p>
          <a:p>
            <a:r>
              <a:rPr lang="en-US" sz="1900" dirty="0" smtClean="0">
                <a:latin typeface="+mj-lt"/>
              </a:rPr>
              <a:t>           2008-09    To promote reading in public libraries</a:t>
            </a:r>
          </a:p>
          <a:p>
            <a:r>
              <a:rPr lang="en-US" sz="1900" dirty="0" smtClean="0">
                <a:latin typeface="+mj-lt"/>
              </a:rPr>
              <a:t>	             </a:t>
            </a:r>
            <a:r>
              <a:rPr lang="en-US" sz="1900" dirty="0" smtClean="0">
                <a:solidFill>
                  <a:srgbClr val="0070C0"/>
                </a:solidFill>
                <a:latin typeface="+mj-lt"/>
              </a:rPr>
              <a:t>Bengal Library Association</a:t>
            </a:r>
          </a:p>
          <a:p>
            <a:pPr>
              <a:buFont typeface="Wingdings" pitchFamily="2" charset="2"/>
              <a:buChar char="v"/>
            </a:pPr>
            <a:r>
              <a:rPr lang="en-US" sz="1900" b="1" dirty="0" smtClean="0">
                <a:solidFill>
                  <a:schemeClr val="accent6">
                    <a:lumMod val="75000"/>
                  </a:schemeClr>
                </a:solidFill>
                <a:latin typeface="+mj-lt"/>
              </a:rPr>
              <a:t>Tagore National Fellow</a:t>
            </a:r>
          </a:p>
          <a:p>
            <a:pPr marL="1606550" indent="-1606550"/>
            <a:r>
              <a:rPr lang="en-US" sz="1900" dirty="0" smtClean="0">
                <a:latin typeface="+mj-lt"/>
              </a:rPr>
              <a:t>            2010-11     Public library service in Delhi : present status and development 	plan 2010-20 with greater emphasis on the development of a 	model public library system for the whole country</a:t>
            </a:r>
          </a:p>
          <a:p>
            <a:pPr>
              <a:spcAft>
                <a:spcPts val="600"/>
              </a:spcAft>
            </a:pPr>
            <a:r>
              <a:rPr lang="en-US" sz="1900" dirty="0" smtClean="0">
                <a:solidFill>
                  <a:srgbClr val="0070C0"/>
                </a:solidFill>
                <a:latin typeface="+mj-lt"/>
              </a:rPr>
              <a:t>	               Professor P B Mangla</a:t>
            </a:r>
            <a:endParaRPr lang="en-IN" sz="1900" dirty="0" smtClean="0">
              <a:solidFill>
                <a:srgbClr val="0070C0"/>
              </a:solidFill>
              <a:latin typeface="+mj-lt"/>
            </a:endParaRPr>
          </a:p>
          <a:p>
            <a:pPr marL="1606550" indent="-1606550"/>
            <a:r>
              <a:rPr lang="en-US" sz="1900" dirty="0" smtClean="0">
                <a:solidFill>
                  <a:srgbClr val="0070C0"/>
                </a:solidFill>
                <a:latin typeface="+mj-lt"/>
              </a:rPr>
              <a:t>          </a:t>
            </a:r>
            <a:r>
              <a:rPr lang="en-US" sz="1900" dirty="0" smtClean="0">
                <a:latin typeface="+mj-lt"/>
              </a:rPr>
              <a:t>2003-04     A survey of readership in public libraries in Sikkim with    	recommendation for development </a:t>
            </a:r>
          </a:p>
          <a:p>
            <a:pPr>
              <a:spcAft>
                <a:spcPts val="600"/>
              </a:spcAft>
            </a:pPr>
            <a:r>
              <a:rPr lang="en-US" sz="1900" dirty="0" smtClean="0">
                <a:solidFill>
                  <a:srgbClr val="0070C0"/>
                </a:solidFill>
                <a:latin typeface="+mj-lt"/>
              </a:rPr>
              <a:t>	               Dr. </a:t>
            </a:r>
            <a:r>
              <a:rPr lang="en-US" sz="1900" dirty="0" err="1" smtClean="0">
                <a:solidFill>
                  <a:srgbClr val="0070C0"/>
                </a:solidFill>
                <a:latin typeface="+mj-lt"/>
              </a:rPr>
              <a:t>Soumitra</a:t>
            </a:r>
            <a:r>
              <a:rPr lang="en-US" sz="1900" dirty="0" smtClean="0">
                <a:solidFill>
                  <a:srgbClr val="0070C0"/>
                </a:solidFill>
                <a:latin typeface="+mj-lt"/>
              </a:rPr>
              <a:t> </a:t>
            </a:r>
            <a:r>
              <a:rPr lang="en-US" sz="1900" dirty="0" err="1" smtClean="0">
                <a:solidFill>
                  <a:srgbClr val="0070C0"/>
                </a:solidFill>
                <a:latin typeface="+mj-lt"/>
              </a:rPr>
              <a:t>Sarkar</a:t>
            </a:r>
            <a:endParaRPr lang="en-US" sz="1900" dirty="0" smtClean="0">
              <a:solidFill>
                <a:srgbClr val="0070C0"/>
              </a:solidFill>
              <a:latin typeface="+mj-lt"/>
            </a:endParaRPr>
          </a:p>
          <a:p>
            <a:pPr>
              <a:spcAft>
                <a:spcPts val="600"/>
              </a:spcAft>
              <a:buFont typeface="Wingdings" pitchFamily="2" charset="2"/>
              <a:buChar char="v"/>
            </a:pPr>
            <a:r>
              <a:rPr lang="en-US" sz="1900" b="1" dirty="0" smtClean="0">
                <a:solidFill>
                  <a:schemeClr val="accent6">
                    <a:lumMod val="75000"/>
                  </a:schemeClr>
                </a:solidFill>
                <a:latin typeface="+mj-lt"/>
              </a:rPr>
              <a:t>Tagore National Scholar</a:t>
            </a:r>
          </a:p>
          <a:p>
            <a:pPr marL="1606550" indent="-1606550"/>
            <a:r>
              <a:rPr lang="en-US" sz="1900" dirty="0" smtClean="0">
                <a:latin typeface="+mj-lt"/>
              </a:rPr>
              <a:t>           2012-13    Public Library Reading Habits and Socio Cultural Change: A 	study  of West Bengal, Assam, Tripura and Mizoram</a:t>
            </a:r>
          </a:p>
          <a:p>
            <a:pPr>
              <a:spcAft>
                <a:spcPts val="600"/>
              </a:spcAft>
            </a:pPr>
            <a:r>
              <a:rPr lang="en-US" sz="1900" dirty="0" smtClean="0">
                <a:solidFill>
                  <a:srgbClr val="0070C0"/>
                </a:solidFill>
                <a:latin typeface="+mj-lt"/>
              </a:rPr>
              <a:t>	               Professor </a:t>
            </a:r>
            <a:r>
              <a:rPr lang="en-US" sz="1900" dirty="0" err="1" smtClean="0">
                <a:solidFill>
                  <a:srgbClr val="0070C0"/>
                </a:solidFill>
                <a:latin typeface="+mj-lt"/>
              </a:rPr>
              <a:t>Partha</a:t>
            </a:r>
            <a:r>
              <a:rPr lang="en-US" sz="1900" dirty="0" smtClean="0">
                <a:solidFill>
                  <a:srgbClr val="0070C0"/>
                </a:solidFill>
                <a:latin typeface="+mj-lt"/>
              </a:rPr>
              <a:t> </a:t>
            </a:r>
            <a:r>
              <a:rPr lang="en-US" sz="1900" dirty="0" err="1" smtClean="0">
                <a:solidFill>
                  <a:srgbClr val="0070C0"/>
                </a:solidFill>
                <a:latin typeface="+mj-lt"/>
              </a:rPr>
              <a:t>Chatterjee</a:t>
            </a:r>
            <a:endParaRPr lang="en-IN" sz="1900" dirty="0" smtClean="0">
              <a:solidFill>
                <a:srgbClr val="0070C0"/>
              </a:solidFill>
              <a:latin typeface="+mj-lt"/>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RAJA RAMMOHUN ROY LIBRARY FOUNDATION</a:t>
            </a:r>
            <a:br>
              <a:rPr lang="en-IN" b="1" cap="none" dirty="0" smtClean="0"/>
            </a:br>
            <a:r>
              <a:rPr lang="en-IN" b="1" cap="none" dirty="0" smtClean="0">
                <a:solidFill>
                  <a:srgbClr val="FF0000"/>
                </a:solidFill>
              </a:rPr>
              <a:t>-</a:t>
            </a:r>
            <a:r>
              <a:rPr lang="en-IN" b="1" cap="none" dirty="0" smtClean="0"/>
              <a:t> </a:t>
            </a:r>
            <a:r>
              <a:rPr lang="en-IN" b="1" kern="0" cap="none" dirty="0" smtClean="0">
                <a:solidFill>
                  <a:srgbClr val="FF0000"/>
                </a:solidFill>
                <a:latin typeface="Monotype Corsiva" pitchFamily="66" charset="0"/>
                <a:cs typeface="+mn-cs"/>
              </a:rPr>
              <a:t>Publications Initiatives</a:t>
            </a:r>
            <a:endParaRPr lang="en-US" sz="2000" kern="0" dirty="0">
              <a:solidFill>
                <a:srgbClr val="002060"/>
              </a:solidFill>
              <a:cs typeface="+mn-cs"/>
            </a:endParaRPr>
          </a:p>
        </p:txBody>
      </p:sp>
      <p:graphicFrame>
        <p:nvGraphicFramePr>
          <p:cNvPr id="4" name="Table 3"/>
          <p:cNvGraphicFramePr>
            <a:graphicFrameLocks noGrp="1"/>
          </p:cNvGraphicFramePr>
          <p:nvPr/>
        </p:nvGraphicFramePr>
        <p:xfrm>
          <a:off x="304800" y="1254550"/>
          <a:ext cx="8686800" cy="5374850"/>
        </p:xfrm>
        <a:graphic>
          <a:graphicData uri="http://schemas.openxmlformats.org/drawingml/2006/table">
            <a:tbl>
              <a:tblPr firstRow="1">
                <a:tableStyleId>{10A1B5D5-9B99-4C35-A422-299274C87663}</a:tableStyleId>
              </a:tblPr>
              <a:tblGrid>
                <a:gridCol w="5054139"/>
                <a:gridCol w="1737360"/>
                <a:gridCol w="1026621"/>
                <a:gridCol w="868680"/>
              </a:tblGrid>
              <a:tr h="214994">
                <a:tc>
                  <a:txBody>
                    <a:bodyPr/>
                    <a:lstStyle/>
                    <a:p>
                      <a:pPr marL="0" marR="0" algn="ctr">
                        <a:spcBef>
                          <a:spcPts val="0"/>
                        </a:spcBef>
                        <a:spcAft>
                          <a:spcPts val="0"/>
                        </a:spcAft>
                      </a:pPr>
                      <a:r>
                        <a:rPr lang="en-GB" sz="1400" b="1" dirty="0">
                          <a:latin typeface="+mj-lt"/>
                        </a:rPr>
                        <a:t>Name of </a:t>
                      </a:r>
                      <a:r>
                        <a:rPr lang="en-GB" sz="1400" b="1" dirty="0" smtClean="0">
                          <a:latin typeface="+mj-lt"/>
                        </a:rPr>
                        <a:t>the titles</a:t>
                      </a:r>
                      <a:endParaRPr lang="en-US" sz="1400" b="1" dirty="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1" dirty="0" smtClean="0">
                          <a:latin typeface="+mj-lt"/>
                        </a:rPr>
                        <a:t>Author / Editor</a:t>
                      </a:r>
                      <a:endParaRPr lang="en-US" sz="1400" b="1" dirty="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1" dirty="0">
                          <a:latin typeface="+mj-lt"/>
                        </a:rPr>
                        <a:t>Publisher</a:t>
                      </a:r>
                      <a:endParaRPr lang="en-US" sz="1400" b="1" dirty="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1" dirty="0">
                          <a:latin typeface="+mj-lt"/>
                        </a:rPr>
                        <a:t>Year</a:t>
                      </a:r>
                      <a:endParaRPr lang="en-US" sz="1400" b="1" dirty="0">
                        <a:latin typeface="+mj-lt"/>
                        <a:ea typeface="Times New Roman"/>
                        <a:cs typeface="Times New Roman"/>
                      </a:endParaRPr>
                    </a:p>
                  </a:txBody>
                  <a:tcPr marL="33033" marR="33033" marT="0" marB="0" anchor="ctr"/>
                </a:tc>
              </a:tr>
              <a:tr h="214994">
                <a:tc>
                  <a:txBody>
                    <a:bodyPr/>
                    <a:lstStyle/>
                    <a:p>
                      <a:pPr marL="0" marR="0">
                        <a:spcBef>
                          <a:spcPts val="0"/>
                        </a:spcBef>
                        <a:spcAft>
                          <a:spcPts val="0"/>
                        </a:spcAft>
                      </a:pPr>
                      <a:r>
                        <a:rPr lang="en-GB" sz="1400" b="0" dirty="0">
                          <a:latin typeface="+mj-lt"/>
                        </a:rPr>
                        <a:t>Online Directory of Public Libraries ( E Publication)</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a:latin typeface="+mj-lt"/>
                        </a:rPr>
                        <a:t>RRRLF</a:t>
                      </a:r>
                      <a:endParaRPr lang="en-US" sz="1400" b="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dirty="0" smtClean="0">
                          <a:latin typeface="+mj-lt"/>
                        </a:rPr>
                        <a:t>RRRLF</a:t>
                      </a:r>
                      <a:endParaRPr lang="en-US" sz="1400" b="0" dirty="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0" dirty="0">
                          <a:latin typeface="+mj-lt"/>
                        </a:rPr>
                        <a:t>2015</a:t>
                      </a:r>
                      <a:endParaRPr lang="en-US" sz="1400" b="0" dirty="0">
                        <a:latin typeface="+mj-lt"/>
                        <a:ea typeface="Times New Roman"/>
                        <a:cs typeface="Times New Roman"/>
                      </a:endParaRPr>
                    </a:p>
                  </a:txBody>
                  <a:tcPr marL="33033" marR="33033" marT="0" marB="0" anchor="ctr"/>
                </a:tc>
              </a:tr>
              <a:tr h="214994">
                <a:tc>
                  <a:txBody>
                    <a:bodyPr/>
                    <a:lstStyle/>
                    <a:p>
                      <a:pPr marL="0" marR="0">
                        <a:spcBef>
                          <a:spcPts val="0"/>
                        </a:spcBef>
                        <a:spcAft>
                          <a:spcPts val="0"/>
                        </a:spcAft>
                      </a:pPr>
                      <a:r>
                        <a:rPr lang="en-GB" sz="1400" b="0" dirty="0">
                          <a:latin typeface="+mj-lt"/>
                        </a:rPr>
                        <a:t>Tagore Bibliography </a:t>
                      </a:r>
                      <a:r>
                        <a:rPr lang="en-GB" sz="1400" b="0" dirty="0" smtClean="0">
                          <a:latin typeface="+mj-lt"/>
                        </a:rPr>
                        <a:t> ( </a:t>
                      </a:r>
                      <a:r>
                        <a:rPr lang="en-GB" sz="1400" b="0" dirty="0">
                          <a:latin typeface="+mj-lt"/>
                        </a:rPr>
                        <a:t>E Publication) </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dirty="0">
                          <a:latin typeface="+mj-lt"/>
                        </a:rPr>
                        <a:t>RRRLF</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dirty="0" smtClean="0">
                          <a:latin typeface="+mj-lt"/>
                        </a:rPr>
                        <a:t>RRRLF</a:t>
                      </a:r>
                      <a:endParaRPr lang="en-US" sz="1400" b="0" dirty="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0" dirty="0">
                          <a:latin typeface="+mj-lt"/>
                        </a:rPr>
                        <a:t>2012</a:t>
                      </a:r>
                      <a:endParaRPr lang="en-US" sz="1400" b="0" dirty="0">
                        <a:latin typeface="+mj-lt"/>
                        <a:ea typeface="Times New Roman"/>
                        <a:cs typeface="Times New Roman"/>
                      </a:endParaRPr>
                    </a:p>
                  </a:txBody>
                  <a:tcPr marL="33033" marR="33033" marT="0" marB="0" anchor="ctr"/>
                </a:tc>
              </a:tr>
              <a:tr h="429988">
                <a:tc>
                  <a:txBody>
                    <a:bodyPr/>
                    <a:lstStyle/>
                    <a:p>
                      <a:pPr marL="0" marR="0">
                        <a:spcBef>
                          <a:spcPts val="0"/>
                        </a:spcBef>
                        <a:spcAft>
                          <a:spcPts val="0"/>
                        </a:spcAft>
                      </a:pPr>
                      <a:r>
                        <a:rPr lang="en-GB" sz="1400" b="0" dirty="0">
                          <a:latin typeface="+mj-lt"/>
                        </a:rPr>
                        <a:t>Public Library System in India</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a:latin typeface="+mj-lt"/>
                        </a:rPr>
                        <a:t>Dr. V. Venkatappaiah</a:t>
                      </a:r>
                      <a:endParaRPr lang="en-US" sz="1400" b="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a:latin typeface="+mj-lt"/>
                        </a:rPr>
                        <a:t>RRRLF</a:t>
                      </a:r>
                      <a:endParaRPr lang="en-US" sz="1400" b="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0" dirty="0">
                          <a:latin typeface="+mj-lt"/>
                        </a:rPr>
                        <a:t>2010</a:t>
                      </a:r>
                      <a:endParaRPr lang="en-US" sz="1400" b="0" dirty="0">
                        <a:latin typeface="+mj-lt"/>
                        <a:ea typeface="Times New Roman"/>
                        <a:cs typeface="Times New Roman"/>
                      </a:endParaRPr>
                    </a:p>
                  </a:txBody>
                  <a:tcPr marL="33033" marR="33033" marT="0" marB="0" anchor="ctr"/>
                </a:tc>
              </a:tr>
              <a:tr h="429988">
                <a:tc>
                  <a:txBody>
                    <a:bodyPr/>
                    <a:lstStyle/>
                    <a:p>
                      <a:pPr marL="0" marR="0">
                        <a:spcBef>
                          <a:spcPts val="0"/>
                        </a:spcBef>
                        <a:spcAft>
                          <a:spcPts val="0"/>
                        </a:spcAft>
                      </a:pPr>
                      <a:r>
                        <a:rPr lang="en-GB" sz="1400" b="0" dirty="0" err="1">
                          <a:latin typeface="+mj-lt"/>
                        </a:rPr>
                        <a:t>Granthana</a:t>
                      </a:r>
                      <a:r>
                        <a:rPr lang="en-GB" sz="1400" b="0" dirty="0">
                          <a:latin typeface="+mj-lt"/>
                        </a:rPr>
                        <a:t> : Indian Journal of Library Studies</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a:latin typeface="+mj-lt"/>
                        </a:rPr>
                        <a:t>Director, RRRLF</a:t>
                      </a:r>
                      <a:endParaRPr lang="en-US" sz="1400" b="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a:latin typeface="+mj-lt"/>
                        </a:rPr>
                        <a:t>RRRLF</a:t>
                      </a:r>
                      <a:endParaRPr lang="en-US" sz="1400" b="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0" dirty="0">
                          <a:latin typeface="+mj-lt"/>
                        </a:rPr>
                        <a:t>1990-2010</a:t>
                      </a:r>
                      <a:endParaRPr lang="en-US" sz="1400" b="0" dirty="0">
                        <a:latin typeface="+mj-lt"/>
                        <a:ea typeface="Times New Roman"/>
                        <a:cs typeface="Times New Roman"/>
                      </a:endParaRPr>
                    </a:p>
                  </a:txBody>
                  <a:tcPr marL="33033" marR="33033" marT="0" marB="0" anchor="ctr"/>
                </a:tc>
              </a:tr>
              <a:tr h="429988">
                <a:tc>
                  <a:txBody>
                    <a:bodyPr/>
                    <a:lstStyle/>
                    <a:p>
                      <a:pPr marL="0" marR="0">
                        <a:spcBef>
                          <a:spcPts val="0"/>
                        </a:spcBef>
                        <a:spcAft>
                          <a:spcPts val="0"/>
                        </a:spcAft>
                      </a:pPr>
                      <a:r>
                        <a:rPr lang="en-GB" sz="1400" b="0" dirty="0">
                          <a:latin typeface="+mj-lt"/>
                        </a:rPr>
                        <a:t>RRRLF Newsletter</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a:latin typeface="+mj-lt"/>
                        </a:rPr>
                        <a:t>Director, RRRLF</a:t>
                      </a:r>
                      <a:endParaRPr lang="en-US" sz="1400" b="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a:latin typeface="+mj-lt"/>
                        </a:rPr>
                        <a:t>RRRLF</a:t>
                      </a:r>
                      <a:endParaRPr lang="en-US" sz="1400" b="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0">
                          <a:latin typeface="+mj-lt"/>
                        </a:rPr>
                        <a:t>1981-2007</a:t>
                      </a:r>
                      <a:endParaRPr lang="en-US" sz="1400" b="0">
                        <a:latin typeface="+mj-lt"/>
                        <a:ea typeface="Times New Roman"/>
                        <a:cs typeface="Times New Roman"/>
                      </a:endParaRPr>
                    </a:p>
                  </a:txBody>
                  <a:tcPr marL="33033" marR="33033" marT="0" marB="0" anchor="ctr"/>
                </a:tc>
              </a:tr>
              <a:tr h="429988">
                <a:tc>
                  <a:txBody>
                    <a:bodyPr/>
                    <a:lstStyle/>
                    <a:p>
                      <a:pPr marL="0" marR="0">
                        <a:spcBef>
                          <a:spcPts val="0"/>
                        </a:spcBef>
                        <a:spcAft>
                          <a:spcPts val="0"/>
                        </a:spcAft>
                      </a:pPr>
                      <a:r>
                        <a:rPr lang="en-GB" sz="1400" b="0" dirty="0">
                          <a:latin typeface="+mj-lt"/>
                        </a:rPr>
                        <a:t>Annual Report </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dirty="0">
                          <a:latin typeface="+mj-lt"/>
                        </a:rPr>
                        <a:t>Director, RRRLF</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dirty="0">
                          <a:latin typeface="+mj-lt"/>
                        </a:rPr>
                        <a:t>RRRLF</a:t>
                      </a:r>
                      <a:endParaRPr lang="en-US" sz="1400" b="0" dirty="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0">
                          <a:latin typeface="+mj-lt"/>
                        </a:rPr>
                        <a:t>1973-2014</a:t>
                      </a:r>
                      <a:endParaRPr lang="en-US" sz="1400" b="0">
                        <a:latin typeface="+mj-lt"/>
                        <a:ea typeface="Times New Roman"/>
                        <a:cs typeface="Times New Roman"/>
                      </a:endParaRPr>
                    </a:p>
                  </a:txBody>
                  <a:tcPr marL="33033" marR="33033" marT="0" marB="0" anchor="ctr"/>
                </a:tc>
              </a:tr>
              <a:tr h="429988">
                <a:tc>
                  <a:txBody>
                    <a:bodyPr/>
                    <a:lstStyle/>
                    <a:p>
                      <a:pPr marL="0" marR="0">
                        <a:spcBef>
                          <a:spcPts val="0"/>
                        </a:spcBef>
                        <a:spcAft>
                          <a:spcPts val="0"/>
                        </a:spcAft>
                      </a:pPr>
                      <a:r>
                        <a:rPr lang="en-GB" sz="1400" b="0" dirty="0">
                          <a:latin typeface="+mj-lt"/>
                        </a:rPr>
                        <a:t>Two decades of the foundation (1972-92) : </a:t>
                      </a:r>
                      <a:endParaRPr lang="en-GB" sz="1400" b="0" dirty="0" smtClean="0">
                        <a:latin typeface="+mj-lt"/>
                      </a:endParaRPr>
                    </a:p>
                    <a:p>
                      <a:pPr marL="0" marR="0">
                        <a:spcBef>
                          <a:spcPts val="0"/>
                        </a:spcBef>
                        <a:spcAft>
                          <a:spcPts val="0"/>
                        </a:spcAft>
                      </a:pPr>
                      <a:r>
                        <a:rPr lang="en-GB" sz="1400" b="0" dirty="0" smtClean="0">
                          <a:latin typeface="+mj-lt"/>
                        </a:rPr>
                        <a:t>souvenir </a:t>
                      </a:r>
                      <a:r>
                        <a:rPr lang="en-GB" sz="1400" b="0" dirty="0">
                          <a:latin typeface="+mj-lt"/>
                        </a:rPr>
                        <a:t>on the occasion of the 20th  celebrations</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dirty="0">
                          <a:latin typeface="+mj-lt"/>
                        </a:rPr>
                        <a:t>Director, RRRLF</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a:latin typeface="+mj-lt"/>
                        </a:rPr>
                        <a:t>RRRLF</a:t>
                      </a:r>
                      <a:endParaRPr lang="en-US" sz="1400" b="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0">
                          <a:latin typeface="+mj-lt"/>
                        </a:rPr>
                        <a:t>1993</a:t>
                      </a:r>
                      <a:endParaRPr lang="en-US" sz="1400" b="0">
                        <a:latin typeface="+mj-lt"/>
                        <a:ea typeface="Times New Roman"/>
                        <a:cs typeface="Times New Roman"/>
                      </a:endParaRPr>
                    </a:p>
                  </a:txBody>
                  <a:tcPr marL="33033" marR="33033" marT="0" marB="0" anchor="ctr"/>
                </a:tc>
              </a:tr>
              <a:tr h="429988">
                <a:tc>
                  <a:txBody>
                    <a:bodyPr/>
                    <a:lstStyle/>
                    <a:p>
                      <a:pPr marL="0" marR="0">
                        <a:spcBef>
                          <a:spcPts val="0"/>
                        </a:spcBef>
                        <a:spcAft>
                          <a:spcPts val="0"/>
                        </a:spcAft>
                      </a:pPr>
                      <a:r>
                        <a:rPr lang="en-GB" sz="1400" b="0" dirty="0">
                          <a:latin typeface="+mj-lt"/>
                        </a:rPr>
                        <a:t>Raja Rammohun Roy and the new learning : Raja Rammohun Roy memorial lectures</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dirty="0">
                          <a:latin typeface="+mj-lt"/>
                        </a:rPr>
                        <a:t>Dr. </a:t>
                      </a:r>
                      <a:r>
                        <a:rPr lang="en-GB" sz="1400" b="0" dirty="0" err="1">
                          <a:latin typeface="+mj-lt"/>
                        </a:rPr>
                        <a:t>B.P.Barua</a:t>
                      </a:r>
                      <a:r>
                        <a:rPr lang="en-GB" sz="1400" b="0" dirty="0">
                          <a:latin typeface="+mj-lt"/>
                        </a:rPr>
                        <a:t>, editor</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a:latin typeface="+mj-lt"/>
                        </a:rPr>
                        <a:t>Orient Longman</a:t>
                      </a:r>
                      <a:endParaRPr lang="en-US" sz="1400" b="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0">
                          <a:latin typeface="+mj-lt"/>
                        </a:rPr>
                        <a:t>1988</a:t>
                      </a:r>
                      <a:endParaRPr lang="en-US" sz="1400" b="0">
                        <a:latin typeface="+mj-lt"/>
                        <a:ea typeface="Times New Roman"/>
                        <a:cs typeface="Times New Roman"/>
                      </a:endParaRPr>
                    </a:p>
                  </a:txBody>
                  <a:tcPr marL="33033" marR="33033" marT="0" marB="0" anchor="ctr"/>
                </a:tc>
              </a:tr>
              <a:tr h="429988">
                <a:tc>
                  <a:txBody>
                    <a:bodyPr/>
                    <a:lstStyle/>
                    <a:p>
                      <a:pPr marL="0" marR="0">
                        <a:spcBef>
                          <a:spcPts val="0"/>
                        </a:spcBef>
                        <a:spcAft>
                          <a:spcPts val="0"/>
                        </a:spcAft>
                      </a:pPr>
                      <a:r>
                        <a:rPr lang="en-GB" sz="1400" b="0" dirty="0">
                          <a:latin typeface="+mj-lt"/>
                        </a:rPr>
                        <a:t>Directory of Indian Public Libraries</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dirty="0">
                          <a:latin typeface="+mj-lt"/>
                        </a:rPr>
                        <a:t>Dr. </a:t>
                      </a:r>
                      <a:r>
                        <a:rPr lang="en-GB" sz="1400" b="0" dirty="0" err="1">
                          <a:latin typeface="+mj-lt"/>
                        </a:rPr>
                        <a:t>B.P.Barua</a:t>
                      </a:r>
                      <a:r>
                        <a:rPr lang="en-GB" sz="1400" b="0" dirty="0">
                          <a:latin typeface="+mj-lt"/>
                        </a:rPr>
                        <a:t>, editor</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dirty="0" err="1">
                          <a:latin typeface="+mj-lt"/>
                        </a:rPr>
                        <a:t>Naya</a:t>
                      </a:r>
                      <a:r>
                        <a:rPr lang="en-GB" sz="1400" b="0" dirty="0">
                          <a:latin typeface="+mj-lt"/>
                        </a:rPr>
                        <a:t> </a:t>
                      </a:r>
                      <a:r>
                        <a:rPr lang="en-GB" sz="1400" b="0" dirty="0" err="1" smtClean="0">
                          <a:latin typeface="+mj-lt"/>
                        </a:rPr>
                        <a:t>Prokaksh</a:t>
                      </a:r>
                      <a:endParaRPr lang="en-US" sz="1400" b="0" dirty="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0" dirty="0">
                          <a:latin typeface="+mj-lt"/>
                        </a:rPr>
                        <a:t>1986</a:t>
                      </a:r>
                      <a:endParaRPr lang="en-US" sz="1400" b="0" dirty="0">
                        <a:latin typeface="+mj-lt"/>
                        <a:ea typeface="Times New Roman"/>
                        <a:cs typeface="Times New Roman"/>
                      </a:endParaRPr>
                    </a:p>
                  </a:txBody>
                  <a:tcPr marL="33033" marR="33033" marT="0" marB="0" anchor="ctr"/>
                </a:tc>
              </a:tr>
              <a:tr h="429988">
                <a:tc>
                  <a:txBody>
                    <a:bodyPr/>
                    <a:lstStyle/>
                    <a:p>
                      <a:pPr marL="0" marR="0">
                        <a:spcBef>
                          <a:spcPts val="0"/>
                        </a:spcBef>
                        <a:spcAft>
                          <a:spcPts val="0"/>
                        </a:spcAft>
                      </a:pPr>
                      <a:r>
                        <a:rPr lang="en-GB" sz="1400" b="0" dirty="0">
                          <a:latin typeface="+mj-lt"/>
                        </a:rPr>
                        <a:t>Indian libraries : trends and perspectives</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dirty="0">
                          <a:latin typeface="+mj-lt"/>
                        </a:rPr>
                        <a:t>Edited by K.M. George</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a:latin typeface="+mj-lt"/>
                        </a:rPr>
                        <a:t>Orient Longman</a:t>
                      </a:r>
                      <a:endParaRPr lang="en-US" sz="1400" b="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0" dirty="0">
                          <a:latin typeface="+mj-lt"/>
                        </a:rPr>
                        <a:t>1985</a:t>
                      </a:r>
                      <a:endParaRPr lang="en-US" sz="1400" b="0" dirty="0">
                        <a:latin typeface="+mj-lt"/>
                        <a:ea typeface="Times New Roman"/>
                        <a:cs typeface="Times New Roman"/>
                      </a:endParaRPr>
                    </a:p>
                  </a:txBody>
                  <a:tcPr marL="33033" marR="33033" marT="0" marB="0" anchor="ctr"/>
                </a:tc>
              </a:tr>
              <a:tr h="429988">
                <a:tc>
                  <a:txBody>
                    <a:bodyPr/>
                    <a:lstStyle/>
                    <a:p>
                      <a:pPr marL="0" marR="0">
                        <a:spcBef>
                          <a:spcPts val="0"/>
                        </a:spcBef>
                        <a:spcAft>
                          <a:spcPts val="0"/>
                        </a:spcAft>
                      </a:pPr>
                      <a:r>
                        <a:rPr lang="en-GB" sz="1400" b="0" dirty="0">
                          <a:latin typeface="+mj-lt"/>
                        </a:rPr>
                        <a:t>National policy on library and information systems and services for India : perspectives and projections</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dirty="0">
                          <a:latin typeface="+mj-lt"/>
                        </a:rPr>
                        <a:t>Dr. </a:t>
                      </a:r>
                      <a:r>
                        <a:rPr lang="en-GB" sz="1400" b="0" dirty="0" err="1">
                          <a:latin typeface="+mj-lt"/>
                        </a:rPr>
                        <a:t>B.P.Barua</a:t>
                      </a:r>
                      <a:r>
                        <a:rPr lang="en-GB" sz="1400" b="0" dirty="0">
                          <a:latin typeface="+mj-lt"/>
                        </a:rPr>
                        <a:t>, editor</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dirty="0">
                          <a:latin typeface="+mj-lt"/>
                        </a:rPr>
                        <a:t>Popular </a:t>
                      </a:r>
                      <a:r>
                        <a:rPr lang="en-GB" sz="1400" b="0" dirty="0" err="1">
                          <a:latin typeface="+mj-lt"/>
                        </a:rPr>
                        <a:t>Prakashan</a:t>
                      </a:r>
                      <a:endParaRPr lang="en-US" sz="1400" b="0" dirty="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0" dirty="0">
                          <a:latin typeface="+mj-lt"/>
                        </a:rPr>
                        <a:t>1985</a:t>
                      </a:r>
                      <a:endParaRPr lang="en-US" sz="1400" b="0" dirty="0">
                        <a:latin typeface="+mj-lt"/>
                        <a:ea typeface="Times New Roman"/>
                        <a:cs typeface="Times New Roman"/>
                      </a:endParaRPr>
                    </a:p>
                  </a:txBody>
                  <a:tcPr marL="33033" marR="33033" marT="0" marB="0" anchor="ctr"/>
                </a:tc>
              </a:tr>
              <a:tr h="429988">
                <a:tc>
                  <a:txBody>
                    <a:bodyPr/>
                    <a:lstStyle/>
                    <a:p>
                      <a:pPr marL="0" marR="0">
                        <a:spcBef>
                          <a:spcPts val="0"/>
                        </a:spcBef>
                        <a:spcAft>
                          <a:spcPts val="0"/>
                        </a:spcAft>
                      </a:pPr>
                      <a:r>
                        <a:rPr lang="en-GB" sz="1400" b="0" dirty="0">
                          <a:latin typeface="+mj-lt"/>
                        </a:rPr>
                        <a:t>A decade of the foundation (1972-82) : </a:t>
                      </a:r>
                      <a:endParaRPr lang="en-GB" sz="1400" b="0" dirty="0" smtClean="0">
                        <a:latin typeface="+mj-lt"/>
                      </a:endParaRPr>
                    </a:p>
                    <a:p>
                      <a:pPr marL="0" marR="0">
                        <a:spcBef>
                          <a:spcPts val="0"/>
                        </a:spcBef>
                        <a:spcAft>
                          <a:spcPts val="0"/>
                        </a:spcAft>
                      </a:pPr>
                      <a:r>
                        <a:rPr lang="en-GB" sz="1400" b="0" dirty="0" smtClean="0">
                          <a:latin typeface="+mj-lt"/>
                        </a:rPr>
                        <a:t>souvenir </a:t>
                      </a:r>
                      <a:r>
                        <a:rPr lang="en-GB" sz="1400" b="0" dirty="0">
                          <a:latin typeface="+mj-lt"/>
                        </a:rPr>
                        <a:t>of the </a:t>
                      </a:r>
                      <a:r>
                        <a:rPr lang="en-GB" sz="1400" b="0" dirty="0" err="1">
                          <a:latin typeface="+mj-lt"/>
                        </a:rPr>
                        <a:t>decennary</a:t>
                      </a:r>
                      <a:r>
                        <a:rPr lang="en-GB" sz="1400" b="0" dirty="0">
                          <a:latin typeface="+mj-lt"/>
                        </a:rPr>
                        <a:t> celebration</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a:latin typeface="+mj-lt"/>
                        </a:rPr>
                        <a:t>Director, RRRLF</a:t>
                      </a:r>
                      <a:endParaRPr lang="en-US" sz="1400" b="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dirty="0">
                          <a:latin typeface="+mj-lt"/>
                        </a:rPr>
                        <a:t>RRRLF</a:t>
                      </a:r>
                      <a:endParaRPr lang="en-US" sz="1400" b="0" dirty="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0" dirty="0">
                          <a:latin typeface="+mj-lt"/>
                        </a:rPr>
                        <a:t>1983</a:t>
                      </a:r>
                      <a:endParaRPr lang="en-US" sz="1400" b="0" dirty="0">
                        <a:latin typeface="+mj-lt"/>
                        <a:ea typeface="Times New Roman"/>
                        <a:cs typeface="Times New Roman"/>
                      </a:endParaRPr>
                    </a:p>
                  </a:txBody>
                  <a:tcPr marL="33033" marR="33033" marT="0" marB="0" anchor="ctr"/>
                </a:tc>
              </a:tr>
              <a:tr h="429988">
                <a:tc>
                  <a:txBody>
                    <a:bodyPr/>
                    <a:lstStyle/>
                    <a:p>
                      <a:pPr marL="0" marR="0">
                        <a:spcBef>
                          <a:spcPts val="0"/>
                        </a:spcBef>
                        <a:spcAft>
                          <a:spcPts val="0"/>
                        </a:spcAft>
                      </a:pPr>
                      <a:r>
                        <a:rPr lang="en-GB" sz="1400" b="0" dirty="0">
                          <a:latin typeface="+mj-lt"/>
                        </a:rPr>
                        <a:t>Books for the Millions at their Doorsteps : Information Manual of RRRLF programmes</a:t>
                      </a:r>
                      <a:endParaRPr lang="en-US" sz="1400" b="0" dirty="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a:latin typeface="+mj-lt"/>
                        </a:rPr>
                        <a:t>Director, RRRLF</a:t>
                      </a:r>
                      <a:endParaRPr lang="en-US" sz="1400" b="0">
                        <a:latin typeface="+mj-lt"/>
                        <a:ea typeface="Times New Roman"/>
                        <a:cs typeface="Times New Roman"/>
                      </a:endParaRPr>
                    </a:p>
                  </a:txBody>
                  <a:tcPr marL="33033" marR="33033" marT="0" marB="0" anchor="ctr"/>
                </a:tc>
                <a:tc>
                  <a:txBody>
                    <a:bodyPr/>
                    <a:lstStyle/>
                    <a:p>
                      <a:pPr marL="0" marR="0">
                        <a:spcBef>
                          <a:spcPts val="0"/>
                        </a:spcBef>
                        <a:spcAft>
                          <a:spcPts val="0"/>
                        </a:spcAft>
                      </a:pPr>
                      <a:r>
                        <a:rPr lang="en-GB" sz="1400" b="0" dirty="0">
                          <a:latin typeface="+mj-lt"/>
                        </a:rPr>
                        <a:t>RRRLF</a:t>
                      </a:r>
                      <a:endParaRPr lang="en-US" sz="1400" b="0" dirty="0">
                        <a:latin typeface="+mj-lt"/>
                        <a:ea typeface="Times New Roman"/>
                        <a:cs typeface="Times New Roman"/>
                      </a:endParaRPr>
                    </a:p>
                  </a:txBody>
                  <a:tcPr marL="33033" marR="33033" marT="0" marB="0" anchor="ctr"/>
                </a:tc>
                <a:tc>
                  <a:txBody>
                    <a:bodyPr/>
                    <a:lstStyle/>
                    <a:p>
                      <a:pPr marL="0" marR="0" algn="ctr">
                        <a:spcBef>
                          <a:spcPts val="0"/>
                        </a:spcBef>
                        <a:spcAft>
                          <a:spcPts val="0"/>
                        </a:spcAft>
                      </a:pPr>
                      <a:r>
                        <a:rPr lang="en-GB" sz="1400" b="0" dirty="0">
                          <a:latin typeface="+mj-lt"/>
                        </a:rPr>
                        <a:t> </a:t>
                      </a:r>
                      <a:endParaRPr lang="en-US" sz="1400" b="0" dirty="0">
                        <a:latin typeface="+mj-lt"/>
                        <a:ea typeface="Times New Roman"/>
                        <a:cs typeface="Times New Roman"/>
                      </a:endParaRPr>
                    </a:p>
                  </a:txBody>
                  <a:tcPr marL="33033" marR="33033" marT="0" marB="0" anchor="ctr"/>
                </a:tc>
              </a:tr>
            </a:tbl>
          </a:graphicData>
        </a:graphic>
      </p:graphicFrame>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Slide Number Placeholder 12"/>
          <p:cNvSpPr txBox="1">
            <a:spLocks noGrp="1"/>
          </p:cNvSpPr>
          <p:nvPr/>
        </p:nvSpPr>
        <p:spPr bwMode="auto">
          <a:xfrm>
            <a:off x="152400" y="6553200"/>
            <a:ext cx="685800" cy="274638"/>
          </a:xfrm>
          <a:prstGeom prst="rect">
            <a:avLst/>
          </a:prstGeom>
          <a:noFill/>
          <a:ln>
            <a:miter lim="800000"/>
            <a:headEnd/>
            <a:tailEnd/>
          </a:ln>
        </p:spPr>
        <p:txBody>
          <a:bodyPr anchor="ctr"/>
          <a:lstStyle/>
          <a:p>
            <a:pPr algn="ctr" eaLnBrk="0" hangingPunct="0">
              <a:defRPr/>
            </a:pPr>
            <a:fld id="{B665749A-A39E-46E9-B525-F4D6FA534B2B}" type="slidenum">
              <a:rPr lang="en-US" sz="1200">
                <a:solidFill>
                  <a:schemeClr val="bg1"/>
                </a:solidFill>
                <a:latin typeface="+mn-lt"/>
              </a:rPr>
              <a:pPr algn="ctr" eaLnBrk="0" hangingPunct="0">
                <a:defRPr/>
              </a:pPr>
              <a:t>25</a:t>
            </a:fld>
            <a:endParaRPr lang="en-US" sz="1200" dirty="0">
              <a:solidFill>
                <a:schemeClr val="bg1"/>
              </a:solidFill>
              <a:latin typeface="+mn-lt"/>
            </a:endParaRPr>
          </a:p>
        </p:txBody>
      </p:sp>
      <p:sp>
        <p:nvSpPr>
          <p:cNvPr id="9222" name="Title 1"/>
          <p:cNvSpPr>
            <a:spLocks/>
          </p:cNvSpPr>
          <p:nvPr/>
        </p:nvSpPr>
        <p:spPr bwMode="auto">
          <a:xfrm>
            <a:off x="381000" y="609600"/>
            <a:ext cx="8137525" cy="701675"/>
          </a:xfrm>
          <a:prstGeom prst="homePlate">
            <a:avLst>
              <a:gd name="adj" fmla="val 27436"/>
            </a:avLst>
          </a:prstGeom>
          <a:noFill/>
          <a:ln w="9525">
            <a:noFill/>
            <a:miter lim="800000"/>
            <a:headEnd/>
            <a:tailEnd/>
          </a:ln>
        </p:spPr>
        <p:txBody>
          <a:bodyPr anchor="b"/>
          <a:lstStyle/>
          <a:p>
            <a:pPr>
              <a:lnSpc>
                <a:spcPct val="90000"/>
              </a:lnSpc>
            </a:pPr>
            <a:endParaRPr lang="en-US" sz="2000" b="1" dirty="0">
              <a:solidFill>
                <a:srgbClr val="18618E"/>
              </a:solidFill>
              <a:latin typeface="ITC Lubalin Graph Std Book" pitchFamily="18" charset="0"/>
            </a:endParaRPr>
          </a:p>
        </p:txBody>
      </p:sp>
      <p:sp>
        <p:nvSpPr>
          <p:cNvPr id="44040" name="AutoShape 8" descr="Image result for digital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4037" name="Picture 5"/>
          <p:cNvPicPr>
            <a:picLocks noChangeAspect="1" noChangeArrowheads="1"/>
          </p:cNvPicPr>
          <p:nvPr/>
        </p:nvPicPr>
        <p:blipFill>
          <a:blip r:embed="rId5" cstate="print"/>
          <a:srcRect/>
          <a:stretch>
            <a:fillRect/>
          </a:stretch>
        </p:blipFill>
        <p:spPr bwMode="auto">
          <a:xfrm>
            <a:off x="228600" y="4876800"/>
            <a:ext cx="8686800" cy="1676400"/>
          </a:xfrm>
          <a:prstGeom prst="rect">
            <a:avLst/>
          </a:prstGeom>
          <a:noFill/>
          <a:ln w="9525">
            <a:noFill/>
            <a:miter lim="800000"/>
            <a:headEnd/>
            <a:tailEnd/>
          </a:ln>
          <a:effectLst/>
        </p:spPr>
      </p:pic>
      <p:sp>
        <p:nvSpPr>
          <p:cNvPr id="8" name="Title 1"/>
          <p:cNvSpPr txBox="1">
            <a:spLocks/>
          </p:cNvSpPr>
          <p:nvPr/>
        </p:nvSpPr>
        <p:spPr bwMode="auto">
          <a:xfrm>
            <a:off x="762000" y="4479925"/>
            <a:ext cx="8061325" cy="625475"/>
          </a:xfrm>
          <a:prstGeom prst="homePlate">
            <a:avLst>
              <a:gd name="adj" fmla="val 27388"/>
            </a:avLst>
          </a:prstGeom>
          <a:noFill/>
          <a:ln algn="ctr">
            <a:miter lim="800000"/>
            <a:headEnd/>
            <a:tailEnd/>
          </a:ln>
        </p:spPr>
        <p:txBody>
          <a:bodyPr anchor="b"/>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n-IN" sz="5400" b="1" i="0" u="none" strike="noStrike" kern="0" cap="none" spc="0" normalizeH="0" baseline="0" noProof="0" dirty="0" smtClean="0">
                <a:ln>
                  <a:noFill/>
                </a:ln>
                <a:solidFill>
                  <a:schemeClr val="accent6">
                    <a:lumMod val="50000"/>
                  </a:schemeClr>
                </a:solidFill>
                <a:effectLst/>
                <a:uLnTx/>
                <a:uFillTx/>
                <a:latin typeface="+mj-lt"/>
                <a:ea typeface="+mj-ea"/>
                <a:cs typeface="+mj-cs"/>
              </a:rPr>
              <a:t>Achievements		               </a:t>
            </a:r>
            <a:r>
              <a:rPr kumimoji="0" lang="en-IN" sz="2400" b="1" i="0" u="none" strike="noStrike" kern="0" cap="none" spc="0" normalizeH="0" baseline="0" noProof="0" dirty="0" smtClean="0">
                <a:ln>
                  <a:noFill/>
                </a:ln>
                <a:solidFill>
                  <a:schemeClr val="accent6">
                    <a:lumMod val="50000"/>
                  </a:schemeClr>
                </a:solidFill>
                <a:effectLst/>
                <a:uLnTx/>
                <a:uFillTx/>
                <a:latin typeface="+mj-lt"/>
                <a:ea typeface="+mj-ea"/>
                <a:cs typeface="+mj-cs"/>
              </a:rPr>
              <a:t>- Highlights     </a:t>
            </a:r>
            <a:r>
              <a:rPr kumimoji="0" lang="en-IN" sz="32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rPr>
              <a:t/>
            </a:r>
            <a:br>
              <a:rPr kumimoji="0" lang="en-IN" sz="32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rPr>
            </a:br>
            <a:endParaRPr kumimoji="0" lang="en-IN" sz="32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endParaRPr>
          </a:p>
        </p:txBody>
      </p:sp>
      <p:sp>
        <p:nvSpPr>
          <p:cNvPr id="10"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ustDataLst>
      <p:tags r:id="rId2"/>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RAJA RAMMOHUN ROY LIBRARY FOUNDATION</a:t>
            </a:r>
            <a:br>
              <a:rPr lang="en-IN" b="1" cap="none" dirty="0" smtClean="0"/>
            </a:br>
            <a:r>
              <a:rPr lang="en-IN" b="1" cap="none" dirty="0" smtClean="0">
                <a:solidFill>
                  <a:srgbClr val="FF0000"/>
                </a:solidFill>
              </a:rPr>
              <a:t>-</a:t>
            </a:r>
            <a:r>
              <a:rPr lang="en-IN" b="1" cap="none" dirty="0" smtClean="0"/>
              <a:t> </a:t>
            </a:r>
            <a:r>
              <a:rPr lang="en-IN" b="1" kern="0" cap="none" dirty="0" smtClean="0">
                <a:solidFill>
                  <a:srgbClr val="FF0000"/>
                </a:solidFill>
                <a:latin typeface="Monotype Corsiva" pitchFamily="66" charset="0"/>
                <a:cs typeface="+mn-cs"/>
              </a:rPr>
              <a:t>Highlights of Assistance (As on 31</a:t>
            </a:r>
            <a:r>
              <a:rPr lang="en-IN" b="1" kern="0" cap="none" baseline="30000" dirty="0" smtClean="0">
                <a:solidFill>
                  <a:srgbClr val="FF0000"/>
                </a:solidFill>
                <a:latin typeface="Monotype Corsiva" pitchFamily="66" charset="0"/>
                <a:cs typeface="+mn-cs"/>
              </a:rPr>
              <a:t>st</a:t>
            </a:r>
            <a:r>
              <a:rPr lang="en-IN" b="1" kern="0" cap="none" dirty="0" smtClean="0">
                <a:solidFill>
                  <a:srgbClr val="FF0000"/>
                </a:solidFill>
                <a:latin typeface="Monotype Corsiva" pitchFamily="66" charset="0"/>
                <a:cs typeface="+mn-cs"/>
              </a:rPr>
              <a:t> March 2018)</a:t>
            </a:r>
            <a:endParaRPr lang="en-US" sz="2000" kern="0" dirty="0">
              <a:solidFill>
                <a:srgbClr val="002060"/>
              </a:solidFill>
              <a:cs typeface="+mn-cs"/>
            </a:endParaRPr>
          </a:p>
        </p:txBody>
      </p:sp>
      <p:sp>
        <p:nvSpPr>
          <p:cNvPr id="5" name="TextBox 4"/>
          <p:cNvSpPr txBox="1"/>
          <p:nvPr/>
        </p:nvSpPr>
        <p:spPr>
          <a:xfrm>
            <a:off x="304800" y="1146512"/>
            <a:ext cx="8534400" cy="4401205"/>
          </a:xfrm>
          <a:prstGeom prst="rect">
            <a:avLst/>
          </a:prstGeom>
          <a:noFill/>
        </p:spPr>
        <p:txBody>
          <a:bodyPr wrap="square">
            <a:spAutoFit/>
          </a:bodyPr>
          <a:lstStyle/>
          <a:p>
            <a:pPr marL="457200" indent="-457200" algn="just" fontAlgn="auto">
              <a:spcBef>
                <a:spcPts val="0"/>
              </a:spcBef>
              <a:spcAft>
                <a:spcPts val="0"/>
              </a:spcAft>
              <a:buAutoNum type="arabicPeriod" startAt="6"/>
              <a:defRPr/>
            </a:pPr>
            <a:r>
              <a:rPr lang="en-US" sz="2000" dirty="0" smtClean="0">
                <a:latin typeface="+mj-lt"/>
                <a:ea typeface="Times New Roman" panose="02020603050405020304" pitchFamily="18" charset="0"/>
                <a:cs typeface="Calibri" pitchFamily="34" charset="0"/>
              </a:rPr>
              <a:t>Library Furniture/equipment etc. </a:t>
            </a:r>
          </a:p>
          <a:p>
            <a:pPr marL="457200" indent="-457200" algn="just" fontAlgn="auto">
              <a:spcBef>
                <a:spcPts val="0"/>
              </a:spcBef>
              <a:spcAft>
                <a:spcPts val="0"/>
              </a:spcAft>
              <a:defRPr/>
            </a:pPr>
            <a:r>
              <a:rPr lang="en-US" sz="2000" dirty="0" smtClean="0">
                <a:latin typeface="+mj-lt"/>
                <a:ea typeface="Times New Roman" panose="02020603050405020304" pitchFamily="18" charset="0"/>
                <a:cs typeface="Calibri" pitchFamily="34" charset="0"/>
              </a:rPr>
              <a:t>		- provided to 1619 libraries</a:t>
            </a:r>
          </a:p>
          <a:p>
            <a:pPr marL="457200" indent="-457200" algn="just" fontAlgn="auto">
              <a:spcBef>
                <a:spcPts val="0"/>
              </a:spcBef>
              <a:spcAft>
                <a:spcPts val="0"/>
              </a:spcAft>
              <a:defRPr/>
            </a:pPr>
            <a:r>
              <a:rPr lang="en-US" sz="2000" dirty="0" smtClean="0">
                <a:latin typeface="+mj-lt"/>
                <a:ea typeface="Times New Roman" panose="02020603050405020304" pitchFamily="18" charset="0"/>
                <a:cs typeface="Calibri" pitchFamily="34" charset="0"/>
              </a:rPr>
              <a:t>         	- Rs.6.02 (both Central and State share)	</a:t>
            </a:r>
          </a:p>
          <a:p>
            <a:pPr marL="457200" indent="-457200" algn="just" fontAlgn="auto">
              <a:spcBef>
                <a:spcPts val="0"/>
              </a:spcBef>
              <a:spcAft>
                <a:spcPts val="0"/>
              </a:spcAft>
              <a:buFont typeface="+mj-lt"/>
              <a:buAutoNum type="arabicPeriod" startAt="7"/>
              <a:defRPr/>
            </a:pPr>
            <a:r>
              <a:rPr lang="en-US" sz="2000" dirty="0" smtClean="0">
                <a:latin typeface="+mj-lt"/>
                <a:ea typeface="Times New Roman" panose="02020603050405020304" pitchFamily="18" charset="0"/>
                <a:cs typeface="Calibri" pitchFamily="34" charset="0"/>
              </a:rPr>
              <a:t>Assisted NGO run libraries with Books, Computers, equipment, Library building etc 	- 	- provided </a:t>
            </a:r>
            <a:r>
              <a:rPr lang="en-US" sz="2000" dirty="0">
                <a:latin typeface="+mj-lt"/>
                <a:ea typeface="Times New Roman" panose="02020603050405020304" pitchFamily="18" charset="0"/>
                <a:cs typeface="Calibri" pitchFamily="34" charset="0"/>
              </a:rPr>
              <a:t>to </a:t>
            </a:r>
            <a:r>
              <a:rPr lang="en-US" sz="2000" dirty="0" smtClean="0">
                <a:latin typeface="+mj-lt"/>
                <a:ea typeface="Times New Roman" panose="02020603050405020304" pitchFamily="18" charset="0"/>
                <a:cs typeface="Calibri" pitchFamily="34" charset="0"/>
              </a:rPr>
              <a:t>96 libraries </a:t>
            </a:r>
          </a:p>
          <a:p>
            <a:pPr marL="914400" lvl="1" indent="-457200" algn="just" fontAlgn="auto">
              <a:spcBef>
                <a:spcPts val="0"/>
              </a:spcBef>
              <a:spcAft>
                <a:spcPts val="0"/>
              </a:spcAft>
              <a:defRPr/>
            </a:pPr>
            <a:r>
              <a:rPr lang="en-US" sz="2000" dirty="0" smtClean="0">
                <a:latin typeface="+mj-lt"/>
                <a:ea typeface="Times New Roman" panose="02020603050405020304" pitchFamily="18" charset="0"/>
                <a:cs typeface="Calibri" pitchFamily="34" charset="0"/>
              </a:rPr>
              <a:t>	- Amount Rs 106.95 </a:t>
            </a:r>
            <a:r>
              <a:rPr lang="en-US" sz="2000" dirty="0" err="1" smtClean="0">
                <a:latin typeface="+mj-lt"/>
                <a:ea typeface="Times New Roman" panose="02020603050405020304" pitchFamily="18" charset="0"/>
                <a:cs typeface="Calibri" pitchFamily="34" charset="0"/>
              </a:rPr>
              <a:t>lakhs</a:t>
            </a:r>
            <a:r>
              <a:rPr lang="en-US" sz="2000" dirty="0" smtClean="0">
                <a:latin typeface="+mj-lt"/>
                <a:ea typeface="Times New Roman" panose="02020603050405020304" pitchFamily="18" charset="0"/>
                <a:cs typeface="Calibri" pitchFamily="34" charset="0"/>
              </a:rPr>
              <a:t>(Central share only)</a:t>
            </a:r>
          </a:p>
          <a:p>
            <a:pPr marL="457200" indent="-457200" algn="just" fontAlgn="auto">
              <a:spcBef>
                <a:spcPts val="0"/>
              </a:spcBef>
              <a:spcAft>
                <a:spcPts val="0"/>
              </a:spcAft>
              <a:buFont typeface="+mj-lt"/>
              <a:buAutoNum type="arabicPeriod" startAt="8"/>
              <a:defRPr/>
            </a:pPr>
            <a:r>
              <a:rPr lang="en-US" sz="2000" dirty="0" smtClean="0">
                <a:latin typeface="+mj-lt"/>
                <a:ea typeface="Times New Roman" panose="02020603050405020304" pitchFamily="18" charset="0"/>
                <a:cs typeface="Calibri" pitchFamily="34" charset="0"/>
              </a:rPr>
              <a:t>Creation of facilities for </a:t>
            </a:r>
            <a:r>
              <a:rPr lang="en-US" sz="2000" dirty="0" err="1" smtClean="0">
                <a:latin typeface="+mj-lt"/>
                <a:ea typeface="Times New Roman" panose="02020603050405020304" pitchFamily="18" charset="0"/>
                <a:cs typeface="Calibri" pitchFamily="34" charset="0"/>
              </a:rPr>
              <a:t>Divyang</a:t>
            </a:r>
            <a:r>
              <a:rPr lang="en-US" sz="2000" dirty="0" smtClean="0">
                <a:latin typeface="+mj-lt"/>
                <a:ea typeface="Times New Roman" panose="02020603050405020304" pitchFamily="18" charset="0"/>
                <a:cs typeface="Calibri" pitchFamily="34" charset="0"/>
              </a:rPr>
              <a:t> readers 	</a:t>
            </a:r>
          </a:p>
          <a:p>
            <a:pPr marL="914400" lvl="1" indent="-457200" algn="just" fontAlgn="auto">
              <a:spcBef>
                <a:spcPts val="0"/>
              </a:spcBef>
              <a:spcAft>
                <a:spcPts val="0"/>
              </a:spcAft>
              <a:defRPr/>
            </a:pPr>
            <a:r>
              <a:rPr lang="en-US" sz="2000" dirty="0" smtClean="0">
                <a:latin typeface="+mj-lt"/>
                <a:ea typeface="Times New Roman" panose="02020603050405020304" pitchFamily="18" charset="0"/>
                <a:cs typeface="Calibri" pitchFamily="34" charset="0"/>
              </a:rPr>
              <a:t>	- provided </a:t>
            </a:r>
            <a:r>
              <a:rPr lang="en-US" sz="2000" dirty="0">
                <a:latin typeface="+mj-lt"/>
                <a:ea typeface="Times New Roman" panose="02020603050405020304" pitchFamily="18" charset="0"/>
                <a:cs typeface="Calibri" pitchFamily="34" charset="0"/>
              </a:rPr>
              <a:t>to </a:t>
            </a:r>
            <a:r>
              <a:rPr lang="en-US" sz="2000" dirty="0" smtClean="0">
                <a:latin typeface="+mj-lt"/>
                <a:ea typeface="Times New Roman" panose="02020603050405020304" pitchFamily="18" charset="0"/>
                <a:cs typeface="Calibri" pitchFamily="34" charset="0"/>
              </a:rPr>
              <a:t>35 libraries </a:t>
            </a:r>
          </a:p>
          <a:p>
            <a:pPr marL="914400" lvl="1" indent="-457200" algn="just" fontAlgn="auto">
              <a:spcBef>
                <a:spcPts val="0"/>
              </a:spcBef>
              <a:spcAft>
                <a:spcPts val="0"/>
              </a:spcAft>
              <a:defRPr/>
            </a:pPr>
            <a:r>
              <a:rPr lang="en-US" sz="2000" dirty="0" smtClean="0">
                <a:latin typeface="+mj-lt"/>
                <a:ea typeface="Times New Roman" panose="02020603050405020304" pitchFamily="18" charset="0"/>
                <a:cs typeface="Calibri" pitchFamily="34" charset="0"/>
              </a:rPr>
              <a:t>	- Amount Rs. 95.75 </a:t>
            </a:r>
            <a:r>
              <a:rPr lang="en-US" sz="2000" dirty="0" err="1" smtClean="0">
                <a:latin typeface="+mj-lt"/>
                <a:ea typeface="Times New Roman" panose="02020603050405020304" pitchFamily="18" charset="0"/>
                <a:cs typeface="Calibri" pitchFamily="34" charset="0"/>
              </a:rPr>
              <a:t>lakhs</a:t>
            </a:r>
            <a:endParaRPr lang="en-US" sz="2000" dirty="0" smtClean="0">
              <a:latin typeface="+mj-lt"/>
              <a:ea typeface="Times New Roman" panose="02020603050405020304" pitchFamily="18" charset="0"/>
              <a:cs typeface="Calibri" pitchFamily="34" charset="0"/>
            </a:endParaRPr>
          </a:p>
          <a:p>
            <a:pPr marL="457200" indent="-457200" algn="just" fontAlgn="auto">
              <a:spcBef>
                <a:spcPts val="0"/>
              </a:spcBef>
              <a:spcAft>
                <a:spcPts val="0"/>
              </a:spcAft>
              <a:buFont typeface="+mj-lt"/>
              <a:buAutoNum type="arabicPeriod" startAt="9"/>
              <a:defRPr/>
            </a:pPr>
            <a:r>
              <a:rPr lang="en-US" sz="2000" dirty="0" smtClean="0">
                <a:latin typeface="+mj-lt"/>
                <a:ea typeface="Times New Roman" panose="02020603050405020304" pitchFamily="18" charset="0"/>
                <a:cs typeface="Calibri" pitchFamily="34" charset="0"/>
              </a:rPr>
              <a:t> Women/ Senior Citizen/ Neo Literate/ Career Guidance Section </a:t>
            </a:r>
          </a:p>
          <a:p>
            <a:pPr marL="457200" indent="-457200" algn="just" fontAlgn="auto">
              <a:spcBef>
                <a:spcPts val="0"/>
              </a:spcBef>
              <a:spcAft>
                <a:spcPts val="0"/>
              </a:spcAft>
              <a:defRPr/>
            </a:pPr>
            <a:r>
              <a:rPr lang="en-US" sz="2000" dirty="0" smtClean="0">
                <a:latin typeface="+mj-lt"/>
                <a:ea typeface="Times New Roman" panose="02020603050405020304" pitchFamily="18" charset="0"/>
                <a:cs typeface="Calibri" pitchFamily="34" charset="0"/>
              </a:rPr>
              <a:t>		- established at 72 libraries (Amount Rs. 35.41 </a:t>
            </a:r>
            <a:r>
              <a:rPr lang="en-US" sz="2000" dirty="0" err="1" smtClean="0">
                <a:latin typeface="+mj-lt"/>
                <a:ea typeface="Times New Roman" panose="02020603050405020304" pitchFamily="18" charset="0"/>
                <a:cs typeface="Calibri" pitchFamily="34" charset="0"/>
              </a:rPr>
              <a:t>lakhs</a:t>
            </a:r>
            <a:r>
              <a:rPr lang="en-US" sz="2000" dirty="0" smtClean="0">
                <a:latin typeface="+mj-lt"/>
                <a:ea typeface="Times New Roman" panose="02020603050405020304" pitchFamily="18" charset="0"/>
                <a:cs typeface="Calibri" pitchFamily="34" charset="0"/>
              </a:rPr>
              <a:t>)</a:t>
            </a:r>
          </a:p>
          <a:p>
            <a:pPr marL="457200" indent="-457200" algn="just" fontAlgn="auto">
              <a:spcBef>
                <a:spcPts val="0"/>
              </a:spcBef>
              <a:spcAft>
                <a:spcPts val="0"/>
              </a:spcAft>
              <a:buFont typeface="+mj-lt"/>
              <a:buAutoNum type="arabicPeriod" startAt="10"/>
              <a:defRPr/>
            </a:pPr>
            <a:r>
              <a:rPr lang="en-US" sz="2000" dirty="0" smtClean="0">
                <a:latin typeface="+mj-lt"/>
                <a:ea typeface="Times New Roman" panose="02020603050405020304" pitchFamily="18" charset="0"/>
                <a:cs typeface="Calibri" pitchFamily="34" charset="0"/>
              </a:rPr>
              <a:t>Children Corner</a:t>
            </a:r>
          </a:p>
          <a:p>
            <a:pPr marL="1371600" lvl="2" indent="-457200" algn="just" fontAlgn="auto">
              <a:spcBef>
                <a:spcPts val="0"/>
              </a:spcBef>
              <a:spcAft>
                <a:spcPts val="0"/>
              </a:spcAft>
              <a:buFontTx/>
              <a:buChar char="-"/>
              <a:defRPr/>
            </a:pPr>
            <a:r>
              <a:rPr lang="en-US" sz="2000" dirty="0" smtClean="0">
                <a:latin typeface="+mj-lt"/>
                <a:ea typeface="Times New Roman" panose="02020603050405020304" pitchFamily="18" charset="0"/>
                <a:cs typeface="Calibri" pitchFamily="34" charset="0"/>
              </a:rPr>
              <a:t>54 Libraries (Amount Rs. 54.81 </a:t>
            </a:r>
            <a:r>
              <a:rPr lang="en-US" sz="2000" dirty="0" err="1" smtClean="0">
                <a:latin typeface="+mj-lt"/>
                <a:ea typeface="Times New Roman" panose="02020603050405020304" pitchFamily="18" charset="0"/>
                <a:cs typeface="Calibri" pitchFamily="34" charset="0"/>
              </a:rPr>
              <a:t>lakhs</a:t>
            </a:r>
            <a:r>
              <a:rPr lang="en-US" sz="2000" dirty="0" smtClean="0">
                <a:latin typeface="+mj-lt"/>
                <a:ea typeface="Times New Roman" panose="02020603050405020304" pitchFamily="18" charset="0"/>
                <a:cs typeface="Calibri" pitchFamily="34" charset="0"/>
              </a:rPr>
              <a:t>)</a:t>
            </a:r>
            <a:endParaRPr lang="en-US" sz="2000" dirty="0">
              <a:latin typeface="+mj-lt"/>
              <a:ea typeface="Times New Roman" panose="02020603050405020304" pitchFamily="18" charset="0"/>
              <a:cs typeface="Calibri" pitchFamily="34" charset="0"/>
            </a:endParaRPr>
          </a:p>
          <a:p>
            <a:pPr marL="457200" indent="-457200" algn="just" fontAlgn="auto">
              <a:spcBef>
                <a:spcPts val="0"/>
              </a:spcBef>
              <a:spcAft>
                <a:spcPts val="0"/>
              </a:spcAft>
              <a:buFontTx/>
              <a:buChar char="-"/>
              <a:defRPr/>
            </a:pPr>
            <a:r>
              <a:rPr lang="en-US" sz="2000" dirty="0" smtClean="0">
                <a:latin typeface="+mj-lt"/>
                <a:ea typeface="Times New Roman" panose="02020603050405020304" pitchFamily="18" charset="0"/>
                <a:cs typeface="Calibri" pitchFamily="34" charset="0"/>
              </a:rPr>
              <a:t>Assisted 13 old reputed libraries	</a:t>
            </a:r>
            <a:r>
              <a:rPr lang="en-US" sz="2000" i="1" dirty="0" smtClean="0">
                <a:latin typeface="+mj-lt"/>
                <a:ea typeface="Times New Roman" panose="02020603050405020304" pitchFamily="18" charset="0"/>
                <a:cs typeface="Calibri" pitchFamily="34" charset="0"/>
              </a:rPr>
              <a:t>- </a:t>
            </a:r>
            <a:r>
              <a:rPr lang="en-US" sz="2000" dirty="0" smtClean="0">
                <a:latin typeface="+mj-lt"/>
                <a:ea typeface="Times New Roman" panose="02020603050405020304" pitchFamily="18" charset="0"/>
                <a:cs typeface="Calibri" pitchFamily="34" charset="0"/>
              </a:rPr>
              <a:t>Amount Rs 4.81 </a:t>
            </a:r>
            <a:r>
              <a:rPr lang="en-US" sz="2000" dirty="0" err="1" smtClean="0">
                <a:latin typeface="+mj-lt"/>
                <a:ea typeface="Times New Roman" panose="02020603050405020304" pitchFamily="18" charset="0"/>
                <a:cs typeface="Calibri" pitchFamily="34" charset="0"/>
              </a:rPr>
              <a:t>lakhs</a:t>
            </a:r>
            <a:r>
              <a:rPr lang="en-US" sz="2000" dirty="0" smtClean="0">
                <a:latin typeface="+mj-lt"/>
                <a:ea typeface="Times New Roman" panose="02020603050405020304" pitchFamily="18" charset="0"/>
                <a:cs typeface="Calibri" pitchFamily="34" charset="0"/>
              </a:rPr>
              <a:t> </a:t>
            </a:r>
            <a:r>
              <a:rPr lang="en-US" sz="2000" i="1" dirty="0" smtClean="0">
                <a:latin typeface="+mj-lt"/>
                <a:ea typeface="Times New Roman" panose="02020603050405020304" pitchFamily="18" charset="0"/>
              </a:rPr>
              <a:t>	</a:t>
            </a:r>
            <a:endParaRPr lang="en-US" sz="2000" i="1" dirty="0">
              <a:latin typeface="+mj-lt"/>
              <a:ea typeface="Times New Roman" panose="02020603050405020304" pitchFamily="18" charset="0"/>
            </a:endParaRPr>
          </a:p>
        </p:txBody>
      </p:sp>
      <p:sp>
        <p:nvSpPr>
          <p:cNvPr id="6" name="Rectangle 5"/>
          <p:cNvSpPr/>
          <p:nvPr/>
        </p:nvSpPr>
        <p:spPr>
          <a:xfrm>
            <a:off x="0" y="6473279"/>
            <a:ext cx="9144000" cy="384721"/>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100000" b="100000"/>
            </a:path>
            <a:tileRect t="-100000" r="-100000"/>
          </a:gradFill>
        </p:spPr>
        <p:txBody>
          <a:bodyPr wrap="square">
            <a:spAutoFit/>
          </a:bodyPr>
          <a:lstStyle/>
          <a:p>
            <a:pPr algn="ctr"/>
            <a:r>
              <a:rPr lang="en-US" sz="1900" b="1" dirty="0" smtClean="0">
                <a:solidFill>
                  <a:srgbClr val="540000"/>
                </a:solidFill>
                <a:latin typeface="+mj-lt"/>
              </a:rPr>
              <a:t>Establishment of RRRLF Model Library at District Jail of Meerut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Slide Number Placeholder 12"/>
          <p:cNvSpPr txBox="1">
            <a:spLocks noGrp="1"/>
          </p:cNvSpPr>
          <p:nvPr/>
        </p:nvSpPr>
        <p:spPr bwMode="auto">
          <a:xfrm>
            <a:off x="152400" y="6553200"/>
            <a:ext cx="685800" cy="274638"/>
          </a:xfrm>
          <a:prstGeom prst="rect">
            <a:avLst/>
          </a:prstGeom>
          <a:noFill/>
          <a:ln>
            <a:miter lim="800000"/>
            <a:headEnd/>
            <a:tailEnd/>
          </a:ln>
        </p:spPr>
        <p:txBody>
          <a:bodyPr anchor="ctr"/>
          <a:lstStyle/>
          <a:p>
            <a:pPr algn="ctr" eaLnBrk="0" hangingPunct="0">
              <a:defRPr/>
            </a:pPr>
            <a:fld id="{B665749A-A39E-46E9-B525-F4D6FA534B2B}" type="slidenum">
              <a:rPr lang="en-US" sz="1200">
                <a:solidFill>
                  <a:schemeClr val="bg1"/>
                </a:solidFill>
                <a:latin typeface="+mn-lt"/>
              </a:rPr>
              <a:pPr algn="ctr" eaLnBrk="0" hangingPunct="0">
                <a:defRPr/>
              </a:pPr>
              <a:t>27</a:t>
            </a:fld>
            <a:endParaRPr lang="en-US" sz="1200" dirty="0">
              <a:solidFill>
                <a:schemeClr val="bg1"/>
              </a:solidFill>
              <a:latin typeface="+mn-lt"/>
            </a:endParaRPr>
          </a:p>
        </p:txBody>
      </p:sp>
      <p:sp>
        <p:nvSpPr>
          <p:cNvPr id="9222" name="Title 1"/>
          <p:cNvSpPr>
            <a:spLocks/>
          </p:cNvSpPr>
          <p:nvPr/>
        </p:nvSpPr>
        <p:spPr bwMode="auto">
          <a:xfrm>
            <a:off x="381000" y="609600"/>
            <a:ext cx="8137525" cy="701675"/>
          </a:xfrm>
          <a:prstGeom prst="homePlate">
            <a:avLst>
              <a:gd name="adj" fmla="val 27436"/>
            </a:avLst>
          </a:prstGeom>
          <a:noFill/>
          <a:ln w="9525">
            <a:noFill/>
            <a:miter lim="800000"/>
            <a:headEnd/>
            <a:tailEnd/>
          </a:ln>
        </p:spPr>
        <p:txBody>
          <a:bodyPr anchor="b"/>
          <a:lstStyle/>
          <a:p>
            <a:pPr>
              <a:lnSpc>
                <a:spcPct val="90000"/>
              </a:lnSpc>
            </a:pPr>
            <a:endParaRPr lang="en-US" sz="2000" b="1" dirty="0">
              <a:solidFill>
                <a:srgbClr val="18618E"/>
              </a:solidFill>
              <a:latin typeface="ITC Lubalin Graph Std Book" pitchFamily="18" charset="0"/>
            </a:endParaRPr>
          </a:p>
        </p:txBody>
      </p:sp>
      <p:sp>
        <p:nvSpPr>
          <p:cNvPr id="44040" name="AutoShape 8" descr="Image result for digital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 name="Title 1"/>
          <p:cNvSpPr txBox="1">
            <a:spLocks/>
          </p:cNvSpPr>
          <p:nvPr/>
        </p:nvSpPr>
        <p:spPr bwMode="auto">
          <a:xfrm>
            <a:off x="533400" y="3489325"/>
            <a:ext cx="8061325" cy="625475"/>
          </a:xfrm>
          <a:prstGeom prst="homePlate">
            <a:avLst>
              <a:gd name="adj" fmla="val 27388"/>
            </a:avLst>
          </a:prstGeom>
          <a:noFill/>
          <a:ln algn="ctr">
            <a:miter lim="800000"/>
            <a:headEnd/>
            <a:tailEnd/>
          </a:ln>
        </p:spPr>
        <p:txBody>
          <a:bodyPr anchor="b"/>
          <a:lstStyle/>
          <a:p>
            <a:pPr marL="0" marR="0" lvl="0" indent="0" algn="r" defTabSz="914400" rtl="0" eaLnBrk="1" fontAlgn="base" latinLnBrk="0" hangingPunct="1">
              <a:lnSpc>
                <a:spcPct val="90000"/>
              </a:lnSpc>
              <a:spcBef>
                <a:spcPct val="0"/>
              </a:spcBef>
              <a:spcAft>
                <a:spcPct val="0"/>
              </a:spcAft>
              <a:buClrTx/>
              <a:buSzTx/>
              <a:buFontTx/>
              <a:buNone/>
              <a:tabLst/>
              <a:defRPr/>
            </a:pPr>
            <a:r>
              <a:rPr lang="en-IN" sz="5400" b="1" kern="0" dirty="0" smtClean="0">
                <a:solidFill>
                  <a:srgbClr val="18618E"/>
                </a:solidFill>
                <a:latin typeface="ITC Lubalin Graph Std Book" pitchFamily="18" charset="0"/>
                <a:ea typeface="+mj-ea"/>
                <a:cs typeface="+mj-cs"/>
              </a:rPr>
              <a:t>         </a:t>
            </a:r>
            <a:r>
              <a:rPr lang="en-IN" sz="5400" b="1" kern="0" dirty="0" smtClean="0">
                <a:solidFill>
                  <a:schemeClr val="accent6">
                    <a:lumMod val="50000"/>
                  </a:schemeClr>
                </a:solidFill>
                <a:latin typeface="+mj-lt"/>
                <a:ea typeface="+mj-ea"/>
                <a:cs typeface="+mj-cs"/>
              </a:rPr>
              <a:t>New Initiatives</a:t>
            </a:r>
            <a:r>
              <a:rPr kumimoji="0" lang="en-IN" sz="54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rPr>
              <a:t>		                 </a:t>
            </a:r>
            <a:br>
              <a:rPr kumimoji="0" lang="en-IN" sz="54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rPr>
            </a:br>
            <a:r>
              <a:rPr kumimoji="0" lang="en-IN" sz="32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rPr>
              <a:t/>
            </a:r>
            <a:br>
              <a:rPr kumimoji="0" lang="en-IN" sz="32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rPr>
            </a:br>
            <a:endParaRPr kumimoji="0" lang="en-IN" sz="32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endParaRPr>
          </a:p>
        </p:txBody>
      </p:sp>
      <p:pic>
        <p:nvPicPr>
          <p:cNvPr id="205830" name="Picture 6" descr="http://www.freshegg.co.uk/Themes/FreshEgg/assets/img/approach_graphic_execution_540x340.png"/>
          <p:cNvPicPr>
            <a:picLocks noChangeAspect="1" noChangeArrowheads="1"/>
          </p:cNvPicPr>
          <p:nvPr/>
        </p:nvPicPr>
        <p:blipFill>
          <a:blip r:embed="rId5" cstate="print"/>
          <a:srcRect/>
          <a:stretch>
            <a:fillRect/>
          </a:stretch>
        </p:blipFill>
        <p:spPr bwMode="auto">
          <a:xfrm>
            <a:off x="533400" y="3200400"/>
            <a:ext cx="4286250" cy="3371851"/>
          </a:xfrm>
          <a:prstGeom prst="rect">
            <a:avLst/>
          </a:prstGeom>
          <a:noFill/>
        </p:spPr>
      </p:pic>
      <p:sp>
        <p:nvSpPr>
          <p:cNvPr id="10"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ustDataLst>
      <p:tags r:id="rId2"/>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RAJA RAMMOHUN ROY LIBRARY FOUNDATION</a:t>
            </a:r>
            <a:br>
              <a:rPr lang="en-IN" b="1" cap="none" dirty="0" smtClean="0"/>
            </a:br>
            <a:r>
              <a:rPr lang="en-IN" b="1" cap="none" dirty="0" smtClean="0">
                <a:solidFill>
                  <a:srgbClr val="FF0000"/>
                </a:solidFill>
              </a:rPr>
              <a:t>-</a:t>
            </a:r>
            <a:r>
              <a:rPr lang="en-IN" b="1" cap="none" dirty="0" smtClean="0"/>
              <a:t> </a:t>
            </a:r>
            <a:r>
              <a:rPr lang="en-IN" b="1" kern="0" cap="none" dirty="0" smtClean="0">
                <a:solidFill>
                  <a:srgbClr val="FF0000"/>
                </a:solidFill>
                <a:latin typeface="Monotype Corsiva" pitchFamily="66" charset="0"/>
                <a:cs typeface="+mn-cs"/>
              </a:rPr>
              <a:t>New Initiatives</a:t>
            </a:r>
            <a:endParaRPr lang="en-US" sz="2000" kern="0" dirty="0">
              <a:solidFill>
                <a:srgbClr val="002060"/>
              </a:solidFill>
              <a:cs typeface="+mn-cs"/>
            </a:endParaRPr>
          </a:p>
        </p:txBody>
      </p:sp>
      <p:sp>
        <p:nvSpPr>
          <p:cNvPr id="8" name="TextBox 7"/>
          <p:cNvSpPr txBox="1"/>
          <p:nvPr/>
        </p:nvSpPr>
        <p:spPr>
          <a:xfrm>
            <a:off x="381000" y="1066800"/>
            <a:ext cx="8458200" cy="5632311"/>
          </a:xfrm>
          <a:prstGeom prst="rect">
            <a:avLst/>
          </a:prstGeom>
          <a:noFill/>
        </p:spPr>
        <p:txBody>
          <a:bodyPr wrap="square" rtlCol="0">
            <a:spAutoFit/>
          </a:bodyPr>
          <a:lstStyle/>
          <a:p>
            <a:pPr marL="406400" indent="-406400" algn="just">
              <a:spcAft>
                <a:spcPts val="1000"/>
              </a:spcAft>
              <a:buFont typeface="Wingdings" pitchFamily="2" charset="2"/>
              <a:buChar char="q"/>
            </a:pPr>
            <a:r>
              <a:rPr lang="en-US" sz="1900" dirty="0" smtClean="0">
                <a:latin typeface="+mj-lt"/>
              </a:rPr>
              <a:t>Publication of RRRLF Newsletter on regular basis</a:t>
            </a:r>
          </a:p>
          <a:p>
            <a:pPr marL="406400" indent="-406400" algn="just">
              <a:spcAft>
                <a:spcPts val="1000"/>
              </a:spcAft>
              <a:buFont typeface="Wingdings" pitchFamily="2" charset="2"/>
              <a:buChar char="q"/>
            </a:pPr>
            <a:r>
              <a:rPr lang="en-US" sz="1900" dirty="0" smtClean="0">
                <a:latin typeface="+mj-lt"/>
              </a:rPr>
              <a:t>New training facility at RRRLF Headquarter</a:t>
            </a:r>
          </a:p>
          <a:p>
            <a:pPr marL="406400" indent="-406400" algn="just">
              <a:spcAft>
                <a:spcPts val="1000"/>
              </a:spcAft>
              <a:buFont typeface="Wingdings" pitchFamily="2" charset="2"/>
              <a:buChar char="q"/>
            </a:pPr>
            <a:r>
              <a:rPr lang="en-US" sz="1900" dirty="0" smtClean="0">
                <a:latin typeface="+mj-lt"/>
              </a:rPr>
              <a:t>New Assistance schemes introduced for public libraries</a:t>
            </a:r>
          </a:p>
          <a:p>
            <a:pPr marL="863600" lvl="1" indent="-406400" algn="just">
              <a:spcAft>
                <a:spcPts val="0"/>
              </a:spcAft>
              <a:buFont typeface="Wingdings" pitchFamily="2" charset="2"/>
              <a:buChar char="Ø"/>
            </a:pPr>
            <a:r>
              <a:rPr lang="en-US" sz="1900" dirty="0" smtClean="0">
                <a:latin typeface="+mj-lt"/>
              </a:rPr>
              <a:t>Digitization of copyright rare documents</a:t>
            </a:r>
          </a:p>
          <a:p>
            <a:pPr marL="863600" lvl="1" indent="-406400" algn="just">
              <a:spcAft>
                <a:spcPts val="0"/>
              </a:spcAft>
              <a:buFont typeface="Wingdings" pitchFamily="2" charset="2"/>
              <a:buChar char="Ø"/>
            </a:pPr>
            <a:r>
              <a:rPr lang="en-US" sz="1900" dirty="0" smtClean="0">
                <a:latin typeface="+mj-lt"/>
              </a:rPr>
              <a:t>Implementation of </a:t>
            </a:r>
            <a:r>
              <a:rPr lang="en-US" sz="1900" dirty="0" err="1" smtClean="0">
                <a:latin typeface="+mj-lt"/>
              </a:rPr>
              <a:t>Swachh</a:t>
            </a:r>
            <a:r>
              <a:rPr lang="en-US" sz="1900" dirty="0" smtClean="0">
                <a:latin typeface="+mj-lt"/>
              </a:rPr>
              <a:t> Bharat Mission</a:t>
            </a:r>
          </a:p>
          <a:p>
            <a:pPr marL="863600" lvl="1" indent="-406400" algn="just">
              <a:spcAft>
                <a:spcPts val="0"/>
              </a:spcAft>
              <a:buFont typeface="Wingdings" pitchFamily="2" charset="2"/>
              <a:buChar char="Ø"/>
            </a:pPr>
            <a:r>
              <a:rPr lang="en-US" sz="1900" dirty="0" smtClean="0">
                <a:latin typeface="+mj-lt"/>
              </a:rPr>
              <a:t>Establishment of Digital Information Service Section</a:t>
            </a:r>
          </a:p>
          <a:p>
            <a:pPr marL="863600" lvl="1" indent="-406400" algn="just">
              <a:spcAft>
                <a:spcPts val="1000"/>
              </a:spcAft>
              <a:buFont typeface="Wingdings" pitchFamily="2" charset="2"/>
              <a:buChar char="Ø"/>
            </a:pPr>
            <a:r>
              <a:rPr lang="en-US" sz="1900" dirty="0" smtClean="0">
                <a:latin typeface="+mj-lt"/>
              </a:rPr>
              <a:t>Assistance for engaging Library and Information Science graduates and post-graduates as Intern</a:t>
            </a:r>
          </a:p>
          <a:p>
            <a:pPr marL="406400" indent="-406400" algn="just">
              <a:spcAft>
                <a:spcPts val="1000"/>
              </a:spcAft>
              <a:buFont typeface="Wingdings" pitchFamily="2" charset="2"/>
              <a:buChar char="q"/>
            </a:pPr>
            <a:r>
              <a:rPr lang="en-US" sz="1900" dirty="0" smtClean="0">
                <a:latin typeface="+mj-lt"/>
              </a:rPr>
              <a:t>Go-Live of in-house developed new RRRLF web application on cloud </a:t>
            </a:r>
          </a:p>
          <a:p>
            <a:pPr marL="406400" indent="-406400" algn="just">
              <a:spcAft>
                <a:spcPts val="1000"/>
              </a:spcAft>
              <a:buFont typeface="Wingdings" pitchFamily="2" charset="2"/>
              <a:buChar char="q"/>
            </a:pPr>
            <a:r>
              <a:rPr lang="en-US" sz="1900" dirty="0" smtClean="0">
                <a:latin typeface="+mj-lt"/>
              </a:rPr>
              <a:t>Online self-driven public library directory </a:t>
            </a:r>
          </a:p>
          <a:p>
            <a:pPr marL="406400" indent="-406400" algn="just">
              <a:spcAft>
                <a:spcPts val="1000"/>
              </a:spcAft>
              <a:buFont typeface="Wingdings" pitchFamily="2" charset="2"/>
              <a:buChar char="q"/>
            </a:pPr>
            <a:r>
              <a:rPr lang="en-US" sz="1900" dirty="0" smtClean="0">
                <a:latin typeface="+mj-lt"/>
              </a:rPr>
              <a:t>Online Submission of Application under its various non-matching schemes by public libraries and State/UT  authorities</a:t>
            </a:r>
          </a:p>
          <a:p>
            <a:pPr marL="406400" indent="-406400" algn="just">
              <a:spcAft>
                <a:spcPts val="1000"/>
              </a:spcAft>
              <a:buFont typeface="Wingdings" pitchFamily="2" charset="2"/>
              <a:buChar char="q"/>
            </a:pPr>
            <a:r>
              <a:rPr lang="en-US" sz="1900" dirty="0" smtClean="0">
                <a:latin typeface="+mj-lt"/>
              </a:rPr>
              <a:t>Online book submission and tracking of status by Authors/Publishers</a:t>
            </a:r>
          </a:p>
          <a:p>
            <a:pPr marL="406400" indent="-406400" algn="just">
              <a:spcAft>
                <a:spcPts val="1000"/>
              </a:spcAft>
              <a:buFont typeface="Wingdings" pitchFamily="2" charset="2"/>
              <a:buChar char="q"/>
            </a:pPr>
            <a:r>
              <a:rPr lang="en-US" sz="1900" dirty="0" smtClean="0">
                <a:latin typeface="+mj-lt"/>
              </a:rPr>
              <a:t>Presence in social media</a:t>
            </a:r>
          </a:p>
          <a:p>
            <a:pPr marL="406400" indent="-406400" algn="just">
              <a:spcAft>
                <a:spcPts val="1000"/>
              </a:spcAft>
              <a:buFont typeface="Wingdings" pitchFamily="2" charset="2"/>
              <a:buChar char="q"/>
            </a:pPr>
            <a:r>
              <a:rPr lang="en-US" sz="1900" dirty="0" smtClean="0">
                <a:latin typeface="+mj-lt"/>
              </a:rPr>
              <a:t>In process of resuming awards for public libraries for innovative services</a:t>
            </a: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Slide Number Placeholder 12"/>
          <p:cNvSpPr txBox="1">
            <a:spLocks noGrp="1"/>
          </p:cNvSpPr>
          <p:nvPr/>
        </p:nvSpPr>
        <p:spPr bwMode="auto">
          <a:xfrm>
            <a:off x="152400" y="6553200"/>
            <a:ext cx="685800" cy="274638"/>
          </a:xfrm>
          <a:prstGeom prst="rect">
            <a:avLst/>
          </a:prstGeom>
          <a:noFill/>
          <a:ln>
            <a:miter lim="800000"/>
            <a:headEnd/>
            <a:tailEnd/>
          </a:ln>
        </p:spPr>
        <p:txBody>
          <a:bodyPr anchor="ctr"/>
          <a:lstStyle/>
          <a:p>
            <a:pPr algn="ctr" eaLnBrk="0" hangingPunct="0">
              <a:defRPr/>
            </a:pPr>
            <a:fld id="{B665749A-A39E-46E9-B525-F4D6FA534B2B}" type="slidenum">
              <a:rPr lang="en-US" sz="1200">
                <a:solidFill>
                  <a:schemeClr val="bg1"/>
                </a:solidFill>
                <a:latin typeface="+mn-lt"/>
              </a:rPr>
              <a:pPr algn="ctr" eaLnBrk="0" hangingPunct="0">
                <a:defRPr/>
              </a:pPr>
              <a:t>29</a:t>
            </a:fld>
            <a:endParaRPr lang="en-US" sz="1200" dirty="0">
              <a:solidFill>
                <a:schemeClr val="bg1"/>
              </a:solidFill>
              <a:latin typeface="+mn-lt"/>
            </a:endParaRPr>
          </a:p>
        </p:txBody>
      </p:sp>
      <p:sp>
        <p:nvSpPr>
          <p:cNvPr id="9222" name="Title 1"/>
          <p:cNvSpPr>
            <a:spLocks/>
          </p:cNvSpPr>
          <p:nvPr/>
        </p:nvSpPr>
        <p:spPr bwMode="auto">
          <a:xfrm>
            <a:off x="381000" y="609600"/>
            <a:ext cx="8137525" cy="701675"/>
          </a:xfrm>
          <a:prstGeom prst="homePlate">
            <a:avLst>
              <a:gd name="adj" fmla="val 27436"/>
            </a:avLst>
          </a:prstGeom>
          <a:noFill/>
          <a:ln w="9525">
            <a:noFill/>
            <a:miter lim="800000"/>
            <a:headEnd/>
            <a:tailEnd/>
          </a:ln>
        </p:spPr>
        <p:txBody>
          <a:bodyPr anchor="b"/>
          <a:lstStyle/>
          <a:p>
            <a:pPr>
              <a:lnSpc>
                <a:spcPct val="90000"/>
              </a:lnSpc>
            </a:pPr>
            <a:endParaRPr lang="en-US" sz="2000" b="1" dirty="0">
              <a:solidFill>
                <a:srgbClr val="18618E"/>
              </a:solidFill>
              <a:latin typeface="ITC Lubalin Graph Std Book" pitchFamily="18" charset="0"/>
            </a:endParaRPr>
          </a:p>
        </p:txBody>
      </p:sp>
      <p:sp>
        <p:nvSpPr>
          <p:cNvPr id="44040" name="AutoShape 8" descr="Image result for digital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7173" name="Picture 5" descr="C:\Users\USER\Downloads\future1.jpg"/>
          <p:cNvPicPr>
            <a:picLocks noChangeAspect="1" noChangeArrowheads="1"/>
          </p:cNvPicPr>
          <p:nvPr/>
        </p:nvPicPr>
        <p:blipFill>
          <a:blip r:embed="rId5"/>
          <a:srcRect/>
          <a:stretch>
            <a:fillRect/>
          </a:stretch>
        </p:blipFill>
        <p:spPr bwMode="auto">
          <a:xfrm>
            <a:off x="1752600" y="0"/>
            <a:ext cx="5486400" cy="5412259"/>
          </a:xfrm>
          <a:prstGeom prst="rect">
            <a:avLst/>
          </a:prstGeom>
          <a:noFill/>
        </p:spPr>
      </p:pic>
      <p:sp>
        <p:nvSpPr>
          <p:cNvPr id="9" name="Title 1"/>
          <p:cNvSpPr txBox="1">
            <a:spLocks/>
          </p:cNvSpPr>
          <p:nvPr/>
        </p:nvSpPr>
        <p:spPr bwMode="auto">
          <a:xfrm>
            <a:off x="1082675" y="5715000"/>
            <a:ext cx="8061325" cy="625475"/>
          </a:xfrm>
          <a:prstGeom prst="homePlate">
            <a:avLst>
              <a:gd name="adj" fmla="val 27388"/>
            </a:avLst>
          </a:prstGeom>
          <a:noFill/>
          <a:ln algn="ctr">
            <a:miter lim="800000"/>
            <a:headEnd/>
            <a:tailEnd/>
          </a:ln>
        </p:spPr>
        <p:txBody>
          <a:bodyPr anchor="b"/>
          <a:lstStyle/>
          <a:p>
            <a:pPr marL="0" marR="0" lvl="0" indent="0" algn="r" defTabSz="914400" rtl="0" eaLnBrk="1" fontAlgn="base" latinLnBrk="0" hangingPunct="1">
              <a:lnSpc>
                <a:spcPct val="90000"/>
              </a:lnSpc>
              <a:spcBef>
                <a:spcPct val="0"/>
              </a:spcBef>
              <a:spcAft>
                <a:spcPct val="0"/>
              </a:spcAft>
              <a:buClrTx/>
              <a:buSzTx/>
              <a:buFontTx/>
              <a:buNone/>
              <a:tabLst/>
              <a:defRPr/>
            </a:pPr>
            <a:r>
              <a:rPr lang="en-IN" sz="5400" b="1" kern="0" dirty="0" smtClean="0">
                <a:solidFill>
                  <a:srgbClr val="18618E"/>
                </a:solidFill>
                <a:latin typeface="ITC Lubalin Graph Std Book" pitchFamily="18" charset="0"/>
                <a:ea typeface="+mj-ea"/>
                <a:cs typeface="+mj-cs"/>
              </a:rPr>
              <a:t>         </a:t>
            </a:r>
            <a:r>
              <a:rPr lang="en-IN" sz="5400" b="1" kern="0" dirty="0" smtClean="0">
                <a:solidFill>
                  <a:schemeClr val="accent6">
                    <a:lumMod val="50000"/>
                  </a:schemeClr>
                </a:solidFill>
                <a:latin typeface="+mj-lt"/>
                <a:ea typeface="+mj-ea"/>
                <a:cs typeface="+mj-cs"/>
              </a:rPr>
              <a:t>Future Plans</a:t>
            </a:r>
            <a:endParaRPr kumimoji="0" lang="en-IN" sz="3200" b="1" i="0" u="none" strike="noStrike" kern="0" cap="none" spc="0" normalizeH="0" baseline="0" noProof="0" dirty="0" smtClean="0">
              <a:ln>
                <a:noFill/>
              </a:ln>
              <a:solidFill>
                <a:srgbClr val="18618E"/>
              </a:solidFill>
              <a:effectLst/>
              <a:uLnTx/>
              <a:uFillTx/>
              <a:latin typeface="ITC Lubalin Graph Std Book" pitchFamily="18" charset="0"/>
              <a:ea typeface="+mj-ea"/>
              <a:cs typeface="+mj-cs"/>
            </a:endParaRPr>
          </a:p>
        </p:txBody>
      </p:sp>
      <p:sp>
        <p:nvSpPr>
          <p:cNvPr id="8"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8915400" cy="4495800"/>
          </a:xfrm>
        </p:spPr>
        <p:txBody>
          <a:bodyPr>
            <a:noAutofit/>
          </a:bodyPr>
          <a:lstStyle/>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We cannot think of anything of the universe to last. </a:t>
            </a:r>
          </a:p>
          <a:p>
            <a:pPr lvl="0" algn="just">
              <a:buFont typeface="Wingdings" pitchFamily="2" charset="2"/>
              <a:buChar char="§"/>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If change is of the essence of existence one would have thought it only sensible to make it the premise of our way of thinking. </a:t>
            </a:r>
          </a:p>
          <a:p>
            <a:pPr lvl="0" algn="just">
              <a:buFont typeface="Wingdings" pitchFamily="2" charset="2"/>
              <a:buChar char="§"/>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Change is endemic. </a:t>
            </a:r>
          </a:p>
          <a:p>
            <a:pPr lvl="0" algn="just">
              <a:buFont typeface="Wingdings" pitchFamily="2" charset="2"/>
              <a:buChar char="§"/>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It is rapid, and often has significant implications.</a:t>
            </a:r>
          </a:p>
        </p:txBody>
      </p:sp>
      <p:sp>
        <p:nvSpPr>
          <p:cNvPr id="5" name="Title 1"/>
          <p:cNvSpPr>
            <a:spLocks noGrp="1"/>
          </p:cNvSpPr>
          <p:nvPr>
            <p:ph type="title"/>
          </p:nvPr>
        </p:nvSpPr>
        <p:spPr>
          <a:xfrm>
            <a:off x="0" y="76200"/>
            <a:ext cx="9144000" cy="914400"/>
          </a:xfrm>
        </p:spPr>
        <p:txBody>
          <a:bodyPr>
            <a:normAutofit fontScale="90000"/>
          </a:bodyPr>
          <a:lstStyle/>
          <a:p>
            <a:pPr algn="r"/>
            <a:r>
              <a:rPr lang="en-IN" b="1" cap="none" dirty="0" smtClean="0"/>
              <a:t>There Is Nothing Permanent Except Change</a:t>
            </a:r>
            <a:r>
              <a:rPr lang="en-IN" cap="none" dirty="0" smtClean="0"/>
              <a:t> - </a:t>
            </a:r>
            <a:r>
              <a:rPr lang="en-IN" sz="2700" b="1" i="1" cap="none" dirty="0" smtClean="0">
                <a:latin typeface="Calisto MT" pitchFamily="18" charset="0"/>
              </a:rPr>
              <a:t>Characteristics</a:t>
            </a:r>
            <a:endParaRPr lang="en-US" sz="2700" b="1" i="1" cap="none" dirty="0" smtClean="0">
              <a:latin typeface="Calisto MT" pitchFamily="18" charset="0"/>
            </a:endParaRPr>
          </a:p>
        </p:txBody>
      </p:sp>
      <p:sp>
        <p:nvSpPr>
          <p:cNvPr id="6"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RAJA RAMMOHUN ROY LIBRARY FOUNDATION</a:t>
            </a:r>
            <a:br>
              <a:rPr lang="en-IN" b="1" cap="none" dirty="0" smtClean="0"/>
            </a:br>
            <a:r>
              <a:rPr lang="en-IN" b="1" cap="none" dirty="0" smtClean="0">
                <a:solidFill>
                  <a:srgbClr val="FF0000"/>
                </a:solidFill>
              </a:rPr>
              <a:t>-</a:t>
            </a:r>
            <a:r>
              <a:rPr lang="en-IN" b="1" cap="none" dirty="0" smtClean="0"/>
              <a:t> </a:t>
            </a:r>
            <a:r>
              <a:rPr lang="en-IN" b="1" kern="0" cap="none" dirty="0" smtClean="0">
                <a:solidFill>
                  <a:srgbClr val="FF0000"/>
                </a:solidFill>
                <a:latin typeface="Monotype Corsiva" pitchFamily="66" charset="0"/>
                <a:cs typeface="+mn-cs"/>
              </a:rPr>
              <a:t>Vision &amp; Goals</a:t>
            </a:r>
            <a:endParaRPr lang="en-US" sz="2000" kern="0" dirty="0">
              <a:solidFill>
                <a:srgbClr val="002060"/>
              </a:solidFill>
              <a:cs typeface="+mn-cs"/>
            </a:endParaRPr>
          </a:p>
        </p:txBody>
      </p:sp>
      <p:sp>
        <p:nvSpPr>
          <p:cNvPr id="4" name="Rectangle 3"/>
          <p:cNvSpPr/>
          <p:nvPr/>
        </p:nvSpPr>
        <p:spPr>
          <a:xfrm>
            <a:off x="228600" y="1066800"/>
            <a:ext cx="8686800" cy="5509200"/>
          </a:xfrm>
          <a:prstGeom prst="rect">
            <a:avLst/>
          </a:prstGeom>
        </p:spPr>
        <p:txBody>
          <a:bodyPr wrap="square">
            <a:spAutoFit/>
          </a:bodyPr>
          <a:lstStyle/>
          <a:p>
            <a:pPr algn="just" fontAlgn="auto">
              <a:spcBef>
                <a:spcPts val="0"/>
              </a:spcBef>
              <a:spcAft>
                <a:spcPts val="0"/>
              </a:spcAft>
              <a:buFont typeface="Wingdings" pitchFamily="2" charset="2"/>
              <a:buChar char="q"/>
              <a:defRPr/>
            </a:pPr>
            <a:r>
              <a:rPr lang="en-US" sz="2200" dirty="0" smtClean="0">
                <a:latin typeface="+mj-lt"/>
                <a:cs typeface="Times New Roman" pitchFamily="18" charset="0"/>
              </a:rPr>
              <a:t>    India has the largest number of “Public Libraries” (46000+). The development and modernization is a necessity for those citizens who does not have a access to information</a:t>
            </a:r>
          </a:p>
          <a:p>
            <a:pPr algn="just" fontAlgn="auto">
              <a:spcBef>
                <a:spcPts val="0"/>
              </a:spcBef>
              <a:spcAft>
                <a:spcPts val="0"/>
              </a:spcAft>
              <a:defRPr/>
            </a:pPr>
            <a:endParaRPr lang="en-US" sz="2200" dirty="0" smtClean="0">
              <a:latin typeface="+mj-lt"/>
              <a:cs typeface="Times New Roman" pitchFamily="18" charset="0"/>
            </a:endParaRPr>
          </a:p>
          <a:p>
            <a:pPr algn="just" fontAlgn="auto">
              <a:spcBef>
                <a:spcPts val="0"/>
              </a:spcBef>
              <a:spcAft>
                <a:spcPts val="0"/>
              </a:spcAft>
              <a:buFont typeface="Wingdings" pitchFamily="2" charset="2"/>
              <a:buChar char="q"/>
              <a:defRPr/>
            </a:pPr>
            <a:r>
              <a:rPr lang="en-US" sz="2200" dirty="0" smtClean="0">
                <a:latin typeface="+mj-lt"/>
                <a:cs typeface="Times New Roman" pitchFamily="18" charset="0"/>
              </a:rPr>
              <a:t>    Transform the libraries to community information center</a:t>
            </a:r>
          </a:p>
          <a:p>
            <a:pPr lvl="1" algn="just" fontAlgn="auto">
              <a:spcBef>
                <a:spcPts val="0"/>
              </a:spcBef>
              <a:spcAft>
                <a:spcPts val="0"/>
              </a:spcAft>
              <a:buFont typeface="Wingdings" pitchFamily="2" charset="2"/>
              <a:buChar char="Ø"/>
              <a:defRPr/>
            </a:pPr>
            <a:r>
              <a:rPr lang="en-US" sz="2200" dirty="0" smtClean="0">
                <a:latin typeface="+mj-lt"/>
                <a:cs typeface="Times New Roman" pitchFamily="18" charset="0"/>
              </a:rPr>
              <a:t>    All  Education / Socio-cultural activities should be linked through “Public  Libraries”</a:t>
            </a:r>
          </a:p>
          <a:p>
            <a:pPr lvl="1" algn="just" fontAlgn="auto">
              <a:spcBef>
                <a:spcPts val="0"/>
              </a:spcBef>
              <a:spcAft>
                <a:spcPts val="0"/>
              </a:spcAft>
              <a:buFont typeface="Wingdings" pitchFamily="2" charset="2"/>
              <a:buChar char="Ø"/>
              <a:defRPr/>
            </a:pPr>
            <a:endParaRPr lang="en-US" sz="2200" dirty="0" smtClean="0">
              <a:latin typeface="+mj-lt"/>
              <a:cs typeface="Times New Roman" pitchFamily="18" charset="0"/>
            </a:endParaRPr>
          </a:p>
          <a:p>
            <a:pPr lvl="1" algn="just" fontAlgn="auto">
              <a:spcBef>
                <a:spcPts val="0"/>
              </a:spcBef>
              <a:spcAft>
                <a:spcPts val="0"/>
              </a:spcAft>
              <a:buFont typeface="Wingdings" pitchFamily="2" charset="2"/>
              <a:buChar char="Ø"/>
              <a:defRPr/>
            </a:pPr>
            <a:r>
              <a:rPr lang="en-US" sz="2200" dirty="0" smtClean="0">
                <a:latin typeface="+mj-lt"/>
                <a:cs typeface="Times New Roman" pitchFamily="18" charset="0"/>
              </a:rPr>
              <a:t>    Open Universities / Distance learning course / Career guidance materials should be available through Public Libraries</a:t>
            </a:r>
          </a:p>
          <a:p>
            <a:pPr lvl="1" algn="just" fontAlgn="auto">
              <a:spcBef>
                <a:spcPts val="0"/>
              </a:spcBef>
              <a:spcAft>
                <a:spcPts val="0"/>
              </a:spcAft>
              <a:buFont typeface="Wingdings" pitchFamily="2" charset="2"/>
              <a:buChar char="Ø"/>
              <a:defRPr/>
            </a:pPr>
            <a:endParaRPr lang="en-US" sz="2200" dirty="0" smtClean="0">
              <a:latin typeface="+mj-lt"/>
              <a:cs typeface="Times New Roman" pitchFamily="18" charset="0"/>
            </a:endParaRPr>
          </a:p>
          <a:p>
            <a:pPr lvl="1" algn="just" fontAlgn="auto">
              <a:spcBef>
                <a:spcPts val="0"/>
              </a:spcBef>
              <a:spcAft>
                <a:spcPts val="0"/>
              </a:spcAft>
              <a:buFont typeface="Wingdings" pitchFamily="2" charset="2"/>
              <a:buChar char="Ø"/>
              <a:defRPr/>
            </a:pPr>
            <a:r>
              <a:rPr lang="en-US" sz="2200" dirty="0" smtClean="0">
                <a:latin typeface="+mj-lt"/>
                <a:cs typeface="Times New Roman" pitchFamily="18" charset="0"/>
              </a:rPr>
              <a:t>    All Government schemes and promotions should be available 	through Public Libraries. (huge savings in government exchequer)</a:t>
            </a:r>
          </a:p>
          <a:p>
            <a:pPr lvl="1" algn="just" fontAlgn="auto">
              <a:spcBef>
                <a:spcPts val="0"/>
              </a:spcBef>
              <a:spcAft>
                <a:spcPts val="0"/>
              </a:spcAft>
              <a:buFont typeface="Wingdings" pitchFamily="2" charset="2"/>
              <a:buChar char="Ø"/>
              <a:defRPr/>
            </a:pPr>
            <a:endParaRPr lang="en-US" sz="2200" dirty="0" smtClean="0">
              <a:latin typeface="+mj-lt"/>
              <a:cs typeface="Times New Roman" pitchFamily="18" charset="0"/>
            </a:endParaRPr>
          </a:p>
          <a:p>
            <a:pPr lvl="1" algn="just" fontAlgn="auto">
              <a:spcBef>
                <a:spcPts val="0"/>
              </a:spcBef>
              <a:spcAft>
                <a:spcPts val="0"/>
              </a:spcAft>
              <a:buFont typeface="Wingdings" pitchFamily="2" charset="2"/>
              <a:buChar char="Ø"/>
              <a:defRPr/>
            </a:pPr>
            <a:r>
              <a:rPr lang="en-US" sz="2200" dirty="0" smtClean="0">
                <a:latin typeface="+mj-lt"/>
                <a:cs typeface="Times New Roman" pitchFamily="18" charset="0"/>
              </a:rPr>
              <a:t>    Realign public libraries with United Nation SDG 2030 goals.</a:t>
            </a: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RAJA RAMMOHUN ROY LIBRARY FOUNDATION</a:t>
            </a:r>
            <a:br>
              <a:rPr lang="en-IN" b="1" cap="none" dirty="0" smtClean="0"/>
            </a:br>
            <a:r>
              <a:rPr lang="en-IN" b="1" cap="none" dirty="0" smtClean="0">
                <a:solidFill>
                  <a:srgbClr val="FF0000"/>
                </a:solidFill>
              </a:rPr>
              <a:t>-</a:t>
            </a:r>
            <a:r>
              <a:rPr lang="en-IN" b="1" cap="none" dirty="0" smtClean="0"/>
              <a:t> </a:t>
            </a:r>
            <a:r>
              <a:rPr lang="en-IN" b="1" kern="0" cap="none" dirty="0" smtClean="0">
                <a:solidFill>
                  <a:srgbClr val="FF0000"/>
                </a:solidFill>
                <a:latin typeface="Monotype Corsiva" pitchFamily="66" charset="0"/>
                <a:cs typeface="+mn-cs"/>
              </a:rPr>
              <a:t>Vision &amp; Goals</a:t>
            </a:r>
            <a:endParaRPr lang="en-US" sz="2000" kern="0" dirty="0">
              <a:solidFill>
                <a:srgbClr val="002060"/>
              </a:solidFill>
              <a:cs typeface="+mn-cs"/>
            </a:endParaRPr>
          </a:p>
        </p:txBody>
      </p:sp>
      <p:sp>
        <p:nvSpPr>
          <p:cNvPr id="5" name="Rectangle 4"/>
          <p:cNvSpPr/>
          <p:nvPr/>
        </p:nvSpPr>
        <p:spPr>
          <a:xfrm>
            <a:off x="533400" y="1219200"/>
            <a:ext cx="8305800" cy="4493538"/>
          </a:xfrm>
          <a:prstGeom prst="rect">
            <a:avLst/>
          </a:prstGeom>
        </p:spPr>
        <p:txBody>
          <a:bodyPr wrap="square">
            <a:spAutoFit/>
          </a:bodyPr>
          <a:lstStyle/>
          <a:p>
            <a:r>
              <a:rPr lang="en-US" sz="2200" b="1" dirty="0" smtClean="0">
                <a:latin typeface="+mj-lt"/>
              </a:rPr>
              <a:t>Short term Goal		</a:t>
            </a:r>
            <a:r>
              <a:rPr lang="en-US" sz="2200" b="1" dirty="0" smtClean="0">
                <a:solidFill>
                  <a:srgbClr val="7030A0"/>
                </a:solidFill>
                <a:latin typeface="+mj-lt"/>
              </a:rPr>
              <a:t>3 years</a:t>
            </a:r>
            <a:r>
              <a:rPr lang="en-US" sz="2200" b="1" dirty="0" smtClean="0">
                <a:latin typeface="+mj-lt"/>
              </a:rPr>
              <a:t>		</a:t>
            </a:r>
            <a:r>
              <a:rPr lang="en-US" sz="2200" b="1" dirty="0" smtClean="0">
                <a:solidFill>
                  <a:srgbClr val="FF0000"/>
                </a:solidFill>
                <a:latin typeface="+mj-lt"/>
              </a:rPr>
              <a:t>2017-18 to 2019-20</a:t>
            </a:r>
          </a:p>
          <a:p>
            <a:r>
              <a:rPr lang="en-US" sz="2200" b="1" dirty="0" smtClean="0">
                <a:latin typeface="+mj-lt"/>
              </a:rPr>
              <a:t>Target : Covering 17,000 libraries every year on an average under all schemes</a:t>
            </a:r>
          </a:p>
          <a:p>
            <a:endParaRPr lang="en-US" sz="2200" b="1" dirty="0" smtClean="0">
              <a:latin typeface="+mj-lt"/>
            </a:endParaRPr>
          </a:p>
          <a:p>
            <a:endParaRPr lang="en-US" sz="2200" b="1" dirty="0" smtClean="0">
              <a:latin typeface="+mj-lt"/>
            </a:endParaRPr>
          </a:p>
          <a:p>
            <a:r>
              <a:rPr lang="en-US" sz="2200" b="1" dirty="0" smtClean="0">
                <a:latin typeface="+mj-lt"/>
              </a:rPr>
              <a:t>Medium term Goal	</a:t>
            </a:r>
            <a:r>
              <a:rPr lang="en-US" sz="2200" b="1" dirty="0" smtClean="0">
                <a:solidFill>
                  <a:srgbClr val="7030A0"/>
                </a:solidFill>
                <a:latin typeface="+mj-lt"/>
              </a:rPr>
              <a:t>7 years</a:t>
            </a:r>
            <a:r>
              <a:rPr lang="en-US" sz="2200" b="1" dirty="0" smtClean="0">
                <a:latin typeface="+mj-lt"/>
              </a:rPr>
              <a:t>		</a:t>
            </a:r>
            <a:r>
              <a:rPr lang="en-US" sz="2200" b="1" dirty="0" smtClean="0">
                <a:solidFill>
                  <a:srgbClr val="FF0000"/>
                </a:solidFill>
                <a:latin typeface="+mj-lt"/>
              </a:rPr>
              <a:t>2017-18 to 2023-24</a:t>
            </a:r>
          </a:p>
          <a:p>
            <a:pPr lvl="0">
              <a:defRPr/>
            </a:pPr>
            <a:r>
              <a:rPr lang="en-US" sz="2200" b="1" dirty="0" smtClean="0">
                <a:latin typeface="+mj-lt"/>
              </a:rPr>
              <a:t>Target : Covering 19,000 libraries every year on an average under all schemes</a:t>
            </a:r>
          </a:p>
          <a:p>
            <a:pPr lvl="0">
              <a:defRPr/>
            </a:pPr>
            <a:endParaRPr lang="en-US" sz="2200" b="1" dirty="0" smtClean="0">
              <a:latin typeface="+mj-lt"/>
            </a:endParaRPr>
          </a:p>
          <a:p>
            <a:pPr lvl="0">
              <a:defRPr/>
            </a:pPr>
            <a:endParaRPr lang="en-US" sz="2200" b="1" dirty="0" smtClean="0">
              <a:latin typeface="+mj-lt"/>
            </a:endParaRPr>
          </a:p>
          <a:p>
            <a:r>
              <a:rPr lang="en-US" sz="2200" b="1" dirty="0" smtClean="0">
                <a:latin typeface="+mj-lt"/>
              </a:rPr>
              <a:t>Long term Goal		</a:t>
            </a:r>
            <a:r>
              <a:rPr lang="en-US" sz="2200" b="1" dirty="0" smtClean="0">
                <a:solidFill>
                  <a:srgbClr val="7030A0"/>
                </a:solidFill>
                <a:latin typeface="+mj-lt"/>
              </a:rPr>
              <a:t>13 years</a:t>
            </a:r>
            <a:r>
              <a:rPr lang="en-US" sz="2200" b="1" dirty="0" smtClean="0">
                <a:latin typeface="+mj-lt"/>
              </a:rPr>
              <a:t>	</a:t>
            </a:r>
            <a:r>
              <a:rPr lang="en-US" sz="2200" b="1" dirty="0" smtClean="0">
                <a:solidFill>
                  <a:srgbClr val="FF0000"/>
                </a:solidFill>
                <a:latin typeface="+mj-lt"/>
              </a:rPr>
              <a:t>2017-18 to 2029-30</a:t>
            </a:r>
          </a:p>
          <a:p>
            <a:pPr lvl="0">
              <a:defRPr/>
            </a:pPr>
            <a:r>
              <a:rPr lang="en-US" sz="2200" b="1" dirty="0" smtClean="0">
                <a:latin typeface="+mj-lt"/>
              </a:rPr>
              <a:t>Target : 20,000 Modern public libraries (community information center)</a:t>
            </a:r>
          </a:p>
        </p:txBody>
      </p:sp>
      <p:sp>
        <p:nvSpPr>
          <p:cNvPr id="6"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834718" y="3815482"/>
            <a:ext cx="5670137" cy="741362"/>
          </a:xfrm>
          <a:prstGeom prst="homePlate">
            <a:avLst>
              <a:gd name="adj" fmla="val 34309"/>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b="1" dirty="0" smtClean="0">
                <a:solidFill>
                  <a:srgbClr val="680000"/>
                </a:solidFill>
                <a:latin typeface="+mn-lt"/>
              </a:rPr>
              <a:t>National Mission on Libraries</a:t>
            </a:r>
            <a:endParaRPr lang="en-US" dirty="0">
              <a:solidFill>
                <a:srgbClr val="680000"/>
              </a:solidFill>
              <a:latin typeface="+mn-lt"/>
            </a:endParaRPr>
          </a:p>
        </p:txBody>
      </p:sp>
      <p:sp>
        <p:nvSpPr>
          <p:cNvPr id="4" name="Rectangle 3"/>
          <p:cNvSpPr/>
          <p:nvPr/>
        </p:nvSpPr>
        <p:spPr>
          <a:xfrm>
            <a:off x="1118287" y="4782067"/>
            <a:ext cx="7370805" cy="954107"/>
          </a:xfrm>
          <a:prstGeom prst="rect">
            <a:avLst/>
          </a:prstGeom>
        </p:spPr>
        <p:txBody>
          <a:bodyPr wrap="square">
            <a:spAutoFit/>
          </a:bodyPr>
          <a:lstStyle/>
          <a:p>
            <a:pPr algn="ctr"/>
            <a:r>
              <a:rPr lang="en-US" sz="2800" b="1" dirty="0">
                <a:solidFill>
                  <a:srgbClr val="680000"/>
                </a:solidFill>
                <a:latin typeface="Castellar" panose="020A0402060406010301" pitchFamily="18" charset="0"/>
              </a:rPr>
              <a:t>Ministry of culture, government of India</a:t>
            </a:r>
          </a:p>
        </p:txBody>
      </p:sp>
      <p:pic>
        <p:nvPicPr>
          <p:cNvPr id="5" name="Picture 3"/>
          <p:cNvPicPr>
            <a:picLocks noChangeAspect="1"/>
          </p:cNvPicPr>
          <p:nvPr/>
        </p:nvPicPr>
        <p:blipFill>
          <a:blip r:embed="rId2" cstate="print"/>
          <a:srcRect l="18200" t="11782" r="18418" b="12386"/>
          <a:stretch>
            <a:fillRect/>
          </a:stretch>
        </p:blipFill>
        <p:spPr bwMode="auto">
          <a:xfrm>
            <a:off x="0" y="0"/>
            <a:ext cx="1524000" cy="2057400"/>
          </a:xfrm>
          <a:prstGeom prst="rect">
            <a:avLst/>
          </a:prstGeom>
          <a:noFill/>
          <a:ln w="9525">
            <a:noFill/>
            <a:miter lim="800000"/>
            <a:headEnd/>
            <a:tailEnd/>
          </a:ln>
        </p:spPr>
      </p:pic>
      <p:pic>
        <p:nvPicPr>
          <p:cNvPr id="6" name="Picture 4" descr="MoC-Logo-IACC"/>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5200" y="0"/>
            <a:ext cx="1981200" cy="2057400"/>
          </a:xfrm>
          <a:prstGeom prst="rect">
            <a:avLst/>
          </a:prstGeom>
          <a:noFill/>
          <a:ln w="9525">
            <a:noFill/>
            <a:miter lim="800000"/>
            <a:headEnd/>
            <a:tailEnd/>
          </a:ln>
        </p:spPr>
      </p:pic>
      <p:pic>
        <p:nvPicPr>
          <p:cNvPr id="7" name="Picture 6" descr="D:\Mohit-Share\LOGO\NML_logo.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96200" y="0"/>
            <a:ext cx="1447800" cy="1981200"/>
          </a:xfrm>
          <a:prstGeom prst="rect">
            <a:avLst/>
          </a:prstGeom>
          <a:noFill/>
          <a:ln>
            <a:noFill/>
          </a:ln>
        </p:spPr>
      </p:pic>
      <p:sp>
        <p:nvSpPr>
          <p:cNvPr id="9"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extLst>
      <p:ext uri="{BB962C8B-B14F-4D97-AF65-F5344CB8AC3E}">
        <p14:creationId xmlns="" xmlns:p14="http://schemas.microsoft.com/office/powerpoint/2010/main" val="2475042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National Mission on Libraries</a:t>
            </a:r>
            <a:br>
              <a:rPr lang="en-IN" b="1" cap="none" dirty="0" smtClean="0"/>
            </a:br>
            <a:r>
              <a:rPr lang="en-IN" b="1" cap="none" dirty="0" smtClean="0">
                <a:solidFill>
                  <a:srgbClr val="FF0000"/>
                </a:solidFill>
              </a:rPr>
              <a:t>-</a:t>
            </a:r>
            <a:r>
              <a:rPr lang="en-IN" b="1" cap="none" dirty="0" smtClean="0"/>
              <a:t> </a:t>
            </a:r>
            <a:r>
              <a:rPr lang="en-IN" b="1" kern="0" cap="none" dirty="0" smtClean="0">
                <a:solidFill>
                  <a:srgbClr val="FF0000"/>
                </a:solidFill>
                <a:latin typeface="Monotype Corsiva" pitchFamily="66" charset="0"/>
                <a:cs typeface="+mn-cs"/>
              </a:rPr>
              <a:t>The Background</a:t>
            </a:r>
            <a:endParaRPr lang="en-US" sz="2000" kern="0" dirty="0">
              <a:solidFill>
                <a:srgbClr val="002060"/>
              </a:solidFill>
              <a:cs typeface="+mn-cs"/>
            </a:endParaRPr>
          </a:p>
        </p:txBody>
      </p:sp>
      <p:sp>
        <p:nvSpPr>
          <p:cNvPr id="6" name="Rectangle 5"/>
          <p:cNvSpPr/>
          <p:nvPr/>
        </p:nvSpPr>
        <p:spPr>
          <a:xfrm>
            <a:off x="152400" y="1145262"/>
            <a:ext cx="8839200" cy="4493538"/>
          </a:xfrm>
          <a:prstGeom prst="rect">
            <a:avLst/>
          </a:prstGeom>
        </p:spPr>
        <p:txBody>
          <a:bodyPr wrap="square">
            <a:spAutoFit/>
          </a:bodyPr>
          <a:lstStyle/>
          <a:p>
            <a:pPr algn="just">
              <a:buClr>
                <a:srgbClr val="600000"/>
              </a:buClr>
            </a:pPr>
            <a:r>
              <a:rPr lang="en-US" sz="2200" b="1" dirty="0" smtClean="0">
                <a:latin typeface="Calibri" pitchFamily="34" charset="0"/>
                <a:cs typeface="Calibri" pitchFamily="34" charset="0"/>
              </a:rPr>
              <a:t>Sustained development and inclusive growth to the library and information sector of the country in order to transform India into a vibrant knowledge based society the proposal of the National Knowledge Commission (NKC) for setting up of National Mission on Libraries (NML) was approved by the Planning Commission in 2008. </a:t>
            </a:r>
          </a:p>
          <a:p>
            <a:pPr algn="just">
              <a:buClr>
                <a:srgbClr val="600000"/>
              </a:buClr>
            </a:pPr>
            <a:endParaRPr lang="en-US" sz="2200" b="1" dirty="0" smtClean="0">
              <a:latin typeface="Calibri" pitchFamily="34" charset="0"/>
              <a:cs typeface="Calibri" pitchFamily="34" charset="0"/>
            </a:endParaRPr>
          </a:p>
          <a:p>
            <a:pPr algn="just">
              <a:buClr>
                <a:srgbClr val="600000"/>
              </a:buClr>
            </a:pPr>
            <a:r>
              <a:rPr lang="en-US" sz="2200" b="1" dirty="0" smtClean="0">
                <a:latin typeface="Calibri" pitchFamily="34" charset="0"/>
                <a:cs typeface="Calibri" pitchFamily="34" charset="0"/>
              </a:rPr>
              <a:t>The “Implementation Plan” was prepared after several revisions on the basis of suggestions from the PMO and other authorities.</a:t>
            </a:r>
          </a:p>
          <a:p>
            <a:pPr algn="just"/>
            <a:endParaRPr lang="en-US" sz="2200" b="1" dirty="0" smtClean="0">
              <a:latin typeface="Calibri" pitchFamily="34" charset="0"/>
              <a:cs typeface="Calibri" pitchFamily="34" charset="0"/>
            </a:endParaRPr>
          </a:p>
          <a:p>
            <a:pPr algn="just">
              <a:buClr>
                <a:srgbClr val="600000"/>
              </a:buClr>
            </a:pPr>
            <a:r>
              <a:rPr lang="en-US" sz="2200" b="1" dirty="0" smtClean="0">
                <a:latin typeface="Calibri" pitchFamily="34" charset="0"/>
                <a:cs typeface="Calibri" pitchFamily="34" charset="0"/>
              </a:rPr>
              <a:t>The Committee of Secretaries (COS) chaired by the Cabinet Secretary at its meeting held on 28</a:t>
            </a:r>
            <a:r>
              <a:rPr lang="en-US" sz="2200" b="1" baseline="30000" dirty="0" smtClean="0">
                <a:latin typeface="Calibri" pitchFamily="34" charset="0"/>
                <a:cs typeface="Calibri" pitchFamily="34" charset="0"/>
              </a:rPr>
              <a:t>th</a:t>
            </a:r>
            <a:r>
              <a:rPr lang="en-US" sz="2200" b="1" dirty="0" smtClean="0">
                <a:latin typeface="Calibri" pitchFamily="34" charset="0"/>
                <a:cs typeface="Calibri" pitchFamily="34" charset="0"/>
              </a:rPr>
              <a:t> October, 2010 at the Cabinet Secretariat recommended to start the activities prepared under National Commission on Libraries (NCL) in a mission mode. </a:t>
            </a:r>
            <a:endParaRPr lang="en-US" sz="2200" b="1" dirty="0">
              <a:latin typeface="Calibri" pitchFamily="34" charset="0"/>
              <a:cs typeface="Calibri" pitchFamily="34" charset="0"/>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609600"/>
          </a:xfrm>
        </p:spPr>
        <p:txBody>
          <a:bodyPr>
            <a:normAutofit fontScale="90000"/>
          </a:bodyPr>
          <a:lstStyle/>
          <a:p>
            <a:pPr algn="r"/>
            <a:r>
              <a:rPr lang="en-IN" b="1" cap="none" dirty="0" smtClean="0"/>
              <a:t>National Mission on Libraries</a:t>
            </a:r>
            <a:endParaRPr lang="en-US" sz="2000" kern="0" dirty="0">
              <a:solidFill>
                <a:srgbClr val="002060"/>
              </a:solidFill>
              <a:cs typeface="+mn-cs"/>
            </a:endParaRPr>
          </a:p>
        </p:txBody>
      </p:sp>
      <p:sp>
        <p:nvSpPr>
          <p:cNvPr id="5" name="Content Placeholder 2"/>
          <p:cNvSpPr txBox="1">
            <a:spLocks/>
          </p:cNvSpPr>
          <p:nvPr/>
        </p:nvSpPr>
        <p:spPr bwMode="auto">
          <a:xfrm>
            <a:off x="228600" y="1683915"/>
            <a:ext cx="8763000" cy="2289175"/>
          </a:xfrm>
          <a:prstGeom prst="rect">
            <a:avLst/>
          </a:prstGeom>
          <a:noFill/>
          <a:ln>
            <a:miter lim="800000"/>
            <a:headEnd/>
            <a:tailEnd/>
          </a:ln>
        </p:spPr>
        <p:txBody>
          <a:bodyPr/>
          <a:lstStyle/>
          <a:p>
            <a:pPr marL="173038" indent="-173038" algn="just">
              <a:spcBef>
                <a:spcPct val="50000"/>
              </a:spcBef>
              <a:buClr>
                <a:schemeClr val="tx1"/>
              </a:buClr>
              <a:defRPr/>
            </a:pPr>
            <a:r>
              <a:rPr lang="en-IN" sz="2000" b="1" kern="0" dirty="0">
                <a:latin typeface="Calibri" pitchFamily="34" charset="0"/>
              </a:rPr>
              <a:t>	National Mission on Libraries formulated the scheme "National Mission on Libraries (NML) - </a:t>
            </a:r>
            <a:r>
              <a:rPr lang="en-IN" sz="2000" b="1" kern="0" dirty="0" err="1">
                <a:latin typeface="Calibri" pitchFamily="34" charset="0"/>
              </a:rPr>
              <a:t>upgradation</a:t>
            </a:r>
            <a:r>
              <a:rPr lang="en-IN" sz="2000" b="1" kern="0" dirty="0">
                <a:latin typeface="Calibri" pitchFamily="34" charset="0"/>
              </a:rPr>
              <a:t> of libraries  providing service to the public". The scheme consists of four components.</a:t>
            </a:r>
            <a:endParaRPr lang="en-IN" sz="2000" b="1" kern="0" dirty="0">
              <a:solidFill>
                <a:schemeClr val="accent2">
                  <a:lumMod val="75000"/>
                </a:schemeClr>
              </a:solidFill>
              <a:latin typeface="Calibri" pitchFamily="34" charset="0"/>
            </a:endParaRPr>
          </a:p>
          <a:p>
            <a:pPr marL="509588" lvl="1" indent="-163513">
              <a:buClr>
                <a:schemeClr val="tx1"/>
              </a:buClr>
              <a:buFont typeface="Wingdings" pitchFamily="2" charset="2"/>
              <a:buChar char="q"/>
              <a:defRPr/>
            </a:pPr>
            <a:endParaRPr lang="en-IN" sz="1000" kern="0" dirty="0">
              <a:solidFill>
                <a:schemeClr val="accent2">
                  <a:lumMod val="75000"/>
                </a:schemeClr>
              </a:solidFill>
              <a:latin typeface="Calibri" pitchFamily="34" charset="0"/>
            </a:endParaRPr>
          </a:p>
          <a:p>
            <a:pPr marL="966788" lvl="2" indent="-163513">
              <a:buClr>
                <a:schemeClr val="tx1"/>
              </a:buClr>
              <a:buFont typeface="Wingdings" pitchFamily="2" charset="2"/>
              <a:buChar char="q"/>
              <a:defRPr/>
            </a:pPr>
            <a:r>
              <a:rPr lang="en-IN" sz="2000" b="1" kern="0" dirty="0" smtClean="0">
                <a:solidFill>
                  <a:schemeClr val="accent6">
                    <a:lumMod val="75000"/>
                  </a:schemeClr>
                </a:solidFill>
                <a:latin typeface="Calibri" pitchFamily="34" charset="0"/>
              </a:rPr>
              <a:t>   Setting </a:t>
            </a:r>
            <a:r>
              <a:rPr lang="en-IN" sz="2000" b="1" kern="0" dirty="0">
                <a:solidFill>
                  <a:schemeClr val="accent6">
                    <a:lumMod val="75000"/>
                  </a:schemeClr>
                </a:solidFill>
                <a:latin typeface="Calibri" pitchFamily="34" charset="0"/>
              </a:rPr>
              <a:t>up of NML Model Libraries</a:t>
            </a:r>
          </a:p>
          <a:p>
            <a:pPr marL="966788" lvl="2" indent="-163513">
              <a:buClr>
                <a:schemeClr val="tx1"/>
              </a:buClr>
              <a:buFont typeface="Wingdings" pitchFamily="2" charset="2"/>
              <a:buChar char="q"/>
              <a:defRPr/>
            </a:pPr>
            <a:r>
              <a:rPr lang="en-IN" sz="2000" b="1" kern="0" dirty="0">
                <a:solidFill>
                  <a:schemeClr val="accent6">
                    <a:lumMod val="75000"/>
                  </a:schemeClr>
                </a:solidFill>
                <a:latin typeface="Calibri" pitchFamily="34" charset="0"/>
              </a:rPr>
              <a:t> </a:t>
            </a:r>
            <a:r>
              <a:rPr lang="en-IN" sz="2000" b="1" kern="0" dirty="0" smtClean="0">
                <a:solidFill>
                  <a:schemeClr val="accent6">
                    <a:lumMod val="75000"/>
                  </a:schemeClr>
                </a:solidFill>
                <a:latin typeface="Calibri" pitchFamily="34" charset="0"/>
              </a:rPr>
              <a:t>  Quantitative </a:t>
            </a:r>
            <a:r>
              <a:rPr lang="en-IN" sz="2000" b="1" kern="0" dirty="0">
                <a:solidFill>
                  <a:schemeClr val="accent6">
                    <a:lumMod val="75000"/>
                  </a:schemeClr>
                </a:solidFill>
                <a:latin typeface="Calibri" pitchFamily="34" charset="0"/>
              </a:rPr>
              <a:t>&amp; Qualitative Survey of Libraries</a:t>
            </a:r>
          </a:p>
          <a:p>
            <a:pPr marL="966788" lvl="2" indent="-163513">
              <a:buClr>
                <a:schemeClr val="tx1"/>
              </a:buClr>
              <a:buFont typeface="Wingdings" pitchFamily="2" charset="2"/>
              <a:buChar char="q"/>
              <a:defRPr/>
            </a:pPr>
            <a:r>
              <a:rPr lang="en-IN" sz="2000" b="1" kern="0" dirty="0">
                <a:solidFill>
                  <a:schemeClr val="accent6">
                    <a:lumMod val="75000"/>
                  </a:schemeClr>
                </a:solidFill>
                <a:latin typeface="Calibri" pitchFamily="34" charset="0"/>
              </a:rPr>
              <a:t>   </a:t>
            </a:r>
            <a:r>
              <a:rPr lang="en-IN" sz="2000" b="1" kern="0" dirty="0" smtClean="0">
                <a:solidFill>
                  <a:schemeClr val="accent6">
                    <a:lumMod val="75000"/>
                  </a:schemeClr>
                </a:solidFill>
                <a:latin typeface="Calibri" pitchFamily="34" charset="0"/>
              </a:rPr>
              <a:t>Capacity Building Program </a:t>
            </a:r>
          </a:p>
          <a:p>
            <a:pPr marL="966788" lvl="2" indent="-163513">
              <a:buClr>
                <a:schemeClr val="tx1"/>
              </a:buClr>
              <a:buFont typeface="Wingdings" pitchFamily="2" charset="2"/>
              <a:buChar char="q"/>
              <a:defRPr/>
            </a:pPr>
            <a:r>
              <a:rPr lang="en-IN" sz="2000" kern="0" dirty="0" smtClean="0">
                <a:solidFill>
                  <a:schemeClr val="accent6">
                    <a:lumMod val="75000"/>
                  </a:schemeClr>
                </a:solidFill>
                <a:latin typeface="Calibri" pitchFamily="34" charset="0"/>
              </a:rPr>
              <a:t>   </a:t>
            </a:r>
            <a:r>
              <a:rPr lang="en-IN" sz="2000" b="1" kern="0" dirty="0" smtClean="0">
                <a:solidFill>
                  <a:schemeClr val="accent6">
                    <a:lumMod val="75000"/>
                  </a:schemeClr>
                </a:solidFill>
                <a:latin typeface="Calibri" pitchFamily="34" charset="0"/>
              </a:rPr>
              <a:t>Creation of National Virtual Library of India (NVLI)</a:t>
            </a:r>
            <a:endParaRPr lang="en-IN" sz="2000" b="1" kern="0" dirty="0">
              <a:solidFill>
                <a:schemeClr val="accent6">
                  <a:lumMod val="75000"/>
                </a:schemeClr>
              </a:solidFill>
              <a:latin typeface="Calibri" pitchFamily="34" charset="0"/>
            </a:endParaRPr>
          </a:p>
          <a:p>
            <a:pPr marL="509588" lvl="1" indent="-163513">
              <a:buClr>
                <a:schemeClr val="tx1"/>
              </a:buClr>
              <a:defRPr/>
            </a:pPr>
            <a:endParaRPr lang="en-US" sz="1600" kern="0" dirty="0"/>
          </a:p>
        </p:txBody>
      </p:sp>
      <p:sp>
        <p:nvSpPr>
          <p:cNvPr id="9" name="Content Placeholder 2"/>
          <p:cNvSpPr txBox="1">
            <a:spLocks/>
          </p:cNvSpPr>
          <p:nvPr/>
        </p:nvSpPr>
        <p:spPr bwMode="auto">
          <a:xfrm>
            <a:off x="381000" y="4572000"/>
            <a:ext cx="8715101" cy="1787054"/>
          </a:xfrm>
          <a:prstGeom prst="rect">
            <a:avLst/>
          </a:prstGeom>
          <a:noFill/>
          <a:ln>
            <a:miter lim="800000"/>
            <a:headEnd/>
            <a:tailEnd/>
          </a:ln>
        </p:spPr>
        <p:txBody>
          <a:bodyPr/>
          <a:lstStyle/>
          <a:p>
            <a:pPr algn="just" eaLnBrk="1" hangingPunct="1">
              <a:defRPr/>
            </a:pPr>
            <a:r>
              <a:rPr lang="en-IN" sz="2000" b="1" dirty="0">
                <a:latin typeface="Calibri" pitchFamily="34" charset="0"/>
              </a:rPr>
              <a:t>RRRLF is the nodal agency of NML for administrative, logistics, planning and budgeting purposes and has been entrusted to :</a:t>
            </a:r>
            <a:endParaRPr lang="en-IN" sz="2000" b="1" dirty="0">
              <a:solidFill>
                <a:schemeClr val="accent2">
                  <a:lumMod val="75000"/>
                </a:schemeClr>
              </a:solidFill>
              <a:latin typeface="Calibri" pitchFamily="34" charset="0"/>
            </a:endParaRPr>
          </a:p>
          <a:p>
            <a:pPr lvl="2" eaLnBrk="1" hangingPunct="1">
              <a:buFont typeface="Wingdings" pitchFamily="2" charset="2"/>
              <a:buChar char="q"/>
              <a:defRPr/>
            </a:pPr>
            <a:r>
              <a:rPr lang="en-IN" sz="2000" b="1" dirty="0">
                <a:solidFill>
                  <a:schemeClr val="accent6">
                    <a:lumMod val="75000"/>
                  </a:schemeClr>
                </a:solidFill>
                <a:latin typeface="Calibri" pitchFamily="34" charset="0"/>
              </a:rPr>
              <a:t>    Upgradation of existing libraries and setting up the </a:t>
            </a:r>
            <a:r>
              <a:rPr lang="en-IN" sz="2000" b="1" dirty="0" smtClean="0">
                <a:solidFill>
                  <a:schemeClr val="accent6">
                    <a:lumMod val="75000"/>
                  </a:schemeClr>
                </a:solidFill>
                <a:latin typeface="Calibri" pitchFamily="34" charset="0"/>
              </a:rPr>
              <a:t>NML model </a:t>
            </a:r>
            <a:r>
              <a:rPr lang="en-IN" sz="2000" b="1" dirty="0">
                <a:solidFill>
                  <a:schemeClr val="accent6">
                    <a:lumMod val="75000"/>
                  </a:schemeClr>
                </a:solidFill>
                <a:latin typeface="Calibri" pitchFamily="34" charset="0"/>
              </a:rPr>
              <a:t>libraries</a:t>
            </a:r>
          </a:p>
          <a:p>
            <a:pPr lvl="2" eaLnBrk="1" hangingPunct="1">
              <a:buFont typeface="Wingdings" pitchFamily="2" charset="2"/>
              <a:buChar char="q"/>
              <a:defRPr/>
            </a:pPr>
            <a:r>
              <a:rPr lang="en-IN" sz="2000" b="1" dirty="0">
                <a:solidFill>
                  <a:schemeClr val="accent6">
                    <a:lumMod val="75000"/>
                  </a:schemeClr>
                </a:solidFill>
                <a:latin typeface="Calibri" pitchFamily="34" charset="0"/>
              </a:rPr>
              <a:t>    Capacity Building </a:t>
            </a:r>
            <a:r>
              <a:rPr lang="en-IN" sz="2000" b="1" dirty="0" smtClean="0">
                <a:solidFill>
                  <a:schemeClr val="accent6">
                    <a:lumMod val="75000"/>
                  </a:schemeClr>
                </a:solidFill>
                <a:latin typeface="Calibri" pitchFamily="34" charset="0"/>
              </a:rPr>
              <a:t>Program</a:t>
            </a:r>
            <a:endParaRPr lang="en-IN" sz="2000" b="1" dirty="0">
              <a:solidFill>
                <a:schemeClr val="accent6">
                  <a:lumMod val="75000"/>
                </a:schemeClr>
              </a:solidFill>
              <a:latin typeface="Calibri" pitchFamily="34" charset="0"/>
            </a:endParaRPr>
          </a:p>
          <a:p>
            <a:pPr lvl="2" eaLnBrk="1" hangingPunct="1">
              <a:buFont typeface="Wingdings" pitchFamily="2" charset="2"/>
              <a:buChar char="q"/>
              <a:defRPr/>
            </a:pPr>
            <a:r>
              <a:rPr lang="en-IN" sz="2000" b="1" dirty="0">
                <a:solidFill>
                  <a:schemeClr val="accent6">
                    <a:lumMod val="75000"/>
                  </a:schemeClr>
                </a:solidFill>
                <a:latin typeface="Calibri" pitchFamily="34" charset="0"/>
              </a:rPr>
              <a:t>    Survey of Libraries</a:t>
            </a:r>
            <a:r>
              <a:rPr lang="en-IN" sz="2000" b="1" dirty="0" smtClean="0">
                <a:solidFill>
                  <a:schemeClr val="accent6">
                    <a:lumMod val="75000"/>
                  </a:schemeClr>
                </a:solidFill>
                <a:latin typeface="Calibri" pitchFamily="34" charset="0"/>
              </a:rPr>
              <a:t>.</a:t>
            </a:r>
            <a:endParaRPr lang="en-US" sz="1600" b="1" kern="0" dirty="0">
              <a:solidFill>
                <a:schemeClr val="accent6">
                  <a:lumMod val="75000"/>
                </a:schemeClr>
              </a:solidFill>
            </a:endParaRPr>
          </a:p>
        </p:txBody>
      </p:sp>
      <p:sp>
        <p:nvSpPr>
          <p:cNvPr id="10" name="Rounded Rectangle 5"/>
          <p:cNvSpPr/>
          <p:nvPr/>
        </p:nvSpPr>
        <p:spPr bwMode="auto">
          <a:xfrm>
            <a:off x="457200" y="1143000"/>
            <a:ext cx="8382000" cy="419100"/>
          </a:xfrm>
          <a:prstGeom prst="roundRect">
            <a:avLst/>
          </a:prstGeom>
          <a:blipFill>
            <a:blip r:embed="rId2" cstate="print"/>
            <a:tile tx="0" ty="0" sx="100000" sy="100000" flip="none" algn="tl"/>
          </a:blipFill>
          <a:ln>
            <a:solidFill>
              <a:srgbClr val="333300"/>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anchor="ctr"/>
          <a:lstStyle/>
          <a:p>
            <a:pPr lvl="1" algn="ctr" eaLnBrk="1" hangingPunct="1">
              <a:defRPr/>
            </a:pPr>
            <a:r>
              <a:rPr lang="en-IN" sz="2800" b="1" dirty="0">
                <a:solidFill>
                  <a:srgbClr val="680000"/>
                </a:solidFill>
              </a:rPr>
              <a:t>NML : Components</a:t>
            </a:r>
          </a:p>
        </p:txBody>
      </p:sp>
      <p:sp>
        <p:nvSpPr>
          <p:cNvPr id="11" name="Rounded Rectangle 5"/>
          <p:cNvSpPr/>
          <p:nvPr/>
        </p:nvSpPr>
        <p:spPr bwMode="auto">
          <a:xfrm>
            <a:off x="457200" y="4076700"/>
            <a:ext cx="8388351" cy="419100"/>
          </a:xfrm>
          <a:prstGeom prst="roundRect">
            <a:avLst/>
          </a:prstGeom>
          <a:blipFill>
            <a:blip r:embed="rId2" cstate="print"/>
            <a:tile tx="0" ty="0" sx="100000" sy="100000" flip="none" algn="tl"/>
          </a:blipFill>
          <a:ln>
            <a:solidFill>
              <a:srgbClr val="333300"/>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anchor="ctr"/>
          <a:lstStyle/>
          <a:p>
            <a:pPr lvl="1" algn="ctr" eaLnBrk="1" hangingPunct="1">
              <a:defRPr/>
            </a:pPr>
            <a:r>
              <a:rPr lang="en-IN" sz="2800" b="1" dirty="0" smtClean="0">
                <a:solidFill>
                  <a:srgbClr val="680000"/>
                </a:solidFill>
              </a:rPr>
              <a:t>RRRLF as Implementing </a:t>
            </a:r>
            <a:r>
              <a:rPr lang="en-IN" sz="2800" b="1" dirty="0">
                <a:solidFill>
                  <a:srgbClr val="680000"/>
                </a:solidFill>
              </a:rPr>
              <a:t>Agency</a:t>
            </a:r>
          </a:p>
        </p:txBody>
      </p:sp>
      <p:sp>
        <p:nvSpPr>
          <p:cNvPr id="12"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NML Model Libraries</a:t>
            </a:r>
            <a:br>
              <a:rPr lang="en-IN" b="1" cap="none" dirty="0" smtClean="0"/>
            </a:br>
            <a:r>
              <a:rPr lang="en-IN" b="1" cap="none" dirty="0" smtClean="0">
                <a:solidFill>
                  <a:srgbClr val="FF0000"/>
                </a:solidFill>
              </a:rPr>
              <a:t>-</a:t>
            </a:r>
            <a:r>
              <a:rPr lang="en-IN" b="1" cap="none" dirty="0" smtClean="0"/>
              <a:t> </a:t>
            </a:r>
            <a:r>
              <a:rPr lang="en-IN" b="1" kern="0" cap="none" dirty="0" smtClean="0">
                <a:solidFill>
                  <a:srgbClr val="FF0000"/>
                </a:solidFill>
                <a:latin typeface="Monotype Corsiva" pitchFamily="66" charset="0"/>
              </a:rPr>
              <a:t>Proposed Activities a&amp; Achievements</a:t>
            </a:r>
            <a:endParaRPr lang="en-US" kern="0" dirty="0">
              <a:solidFill>
                <a:srgbClr val="002060"/>
              </a:solidFill>
              <a:cs typeface="+mn-cs"/>
            </a:endParaRPr>
          </a:p>
        </p:txBody>
      </p:sp>
      <p:sp>
        <p:nvSpPr>
          <p:cNvPr id="12" name="Content Placeholder 1"/>
          <p:cNvSpPr txBox="1">
            <a:spLocks/>
          </p:cNvSpPr>
          <p:nvPr/>
        </p:nvSpPr>
        <p:spPr>
          <a:xfrm>
            <a:off x="152400" y="1219200"/>
            <a:ext cx="8763000" cy="5257800"/>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just">
              <a:buClr>
                <a:srgbClr val="500000"/>
              </a:buClr>
              <a:buFont typeface="Wingdings" pitchFamily="2" charset="2"/>
              <a:buChar char="Ø"/>
            </a:pPr>
            <a:r>
              <a:rPr lang="en-US" b="1" dirty="0" smtClean="0">
                <a:solidFill>
                  <a:schemeClr val="tx1"/>
                </a:solidFill>
                <a:latin typeface="Calibri" panose="020F0502020204030204" pitchFamily="34" charset="0"/>
                <a:cs typeface="Calibri" panose="020F0502020204030204" pitchFamily="34" charset="0"/>
              </a:rPr>
              <a:t>Financial Assistance to be provided in </a:t>
            </a:r>
            <a:r>
              <a:rPr lang="en-US" b="1" dirty="0" err="1" smtClean="0">
                <a:solidFill>
                  <a:schemeClr val="tx1"/>
                </a:solidFill>
                <a:latin typeface="Calibri" panose="020F0502020204030204" pitchFamily="34" charset="0"/>
                <a:cs typeface="Calibri" panose="020F0502020204030204" pitchFamily="34" charset="0"/>
              </a:rPr>
              <a:t>favour</a:t>
            </a:r>
            <a:r>
              <a:rPr lang="en-US" b="1" dirty="0" smtClean="0">
                <a:solidFill>
                  <a:schemeClr val="tx1"/>
                </a:solidFill>
                <a:latin typeface="Calibri" panose="020F0502020204030204" pitchFamily="34" charset="0"/>
                <a:cs typeface="Calibri" panose="020F0502020204030204" pitchFamily="34" charset="0"/>
              </a:rPr>
              <a:t> of State Central Libraries including 9 new and 17 ongoing projects </a:t>
            </a:r>
            <a:r>
              <a:rPr lang="en-US" b="1" dirty="0" smtClean="0">
                <a:solidFill>
                  <a:srgbClr val="008A3E"/>
                </a:solidFill>
                <a:latin typeface="Calibri" panose="020F0502020204030204" pitchFamily="34" charset="0"/>
                <a:cs typeface="Calibri" panose="020F0502020204030204" pitchFamily="34" charset="0"/>
              </a:rPr>
              <a:t>(Rs.874.44 lakh) </a:t>
            </a:r>
            <a:r>
              <a:rPr lang="en-US" b="1" dirty="0" smtClean="0">
                <a:solidFill>
                  <a:schemeClr val="tx1"/>
                </a:solidFill>
                <a:latin typeface="Calibri" panose="020F0502020204030204" pitchFamily="34" charset="0"/>
                <a:cs typeface="Calibri" panose="020F0502020204030204" pitchFamily="34" charset="0"/>
              </a:rPr>
              <a:t>.</a:t>
            </a:r>
          </a:p>
          <a:p>
            <a:pPr algn="just">
              <a:buClr>
                <a:srgbClr val="500000"/>
              </a:buClr>
              <a:buFont typeface="Wingdings" pitchFamily="2" charset="2"/>
              <a:buChar char="Ø"/>
            </a:pPr>
            <a:r>
              <a:rPr lang="en-US" b="1" dirty="0" smtClean="0">
                <a:solidFill>
                  <a:schemeClr val="tx1"/>
                </a:solidFill>
                <a:latin typeface="Calibri" panose="020F0502020204030204" pitchFamily="34" charset="0"/>
                <a:cs typeface="Calibri" panose="020F0502020204030204" pitchFamily="34" charset="0"/>
              </a:rPr>
              <a:t>Financial Assistance to be provided in </a:t>
            </a:r>
            <a:r>
              <a:rPr lang="en-US" b="1" dirty="0" err="1" smtClean="0">
                <a:solidFill>
                  <a:schemeClr val="tx1"/>
                </a:solidFill>
                <a:latin typeface="Calibri" panose="020F0502020204030204" pitchFamily="34" charset="0"/>
                <a:cs typeface="Calibri" panose="020F0502020204030204" pitchFamily="34" charset="0"/>
              </a:rPr>
              <a:t>favour</a:t>
            </a:r>
            <a:r>
              <a:rPr lang="en-US" b="1" dirty="0" smtClean="0">
                <a:solidFill>
                  <a:schemeClr val="tx1"/>
                </a:solidFill>
                <a:latin typeface="Calibri" panose="020F0502020204030204" pitchFamily="34" charset="0"/>
                <a:cs typeface="Calibri" panose="020F0502020204030204" pitchFamily="34" charset="0"/>
              </a:rPr>
              <a:t> of District Libraries including 9 new and 24 ongoing projects </a:t>
            </a:r>
            <a:r>
              <a:rPr lang="en-US" b="1" dirty="0" smtClean="0">
                <a:solidFill>
                  <a:srgbClr val="008A3E"/>
                </a:solidFill>
                <a:latin typeface="Calibri" panose="020F0502020204030204" pitchFamily="34" charset="0"/>
                <a:cs typeface="Calibri" panose="020F0502020204030204" pitchFamily="34" charset="0"/>
              </a:rPr>
              <a:t>(Rs.406.72 lakh)</a:t>
            </a:r>
            <a:r>
              <a:rPr lang="en-US" b="1" dirty="0" smtClean="0">
                <a:solidFill>
                  <a:schemeClr val="tx1"/>
                </a:solidFill>
                <a:latin typeface="Calibri" panose="020F0502020204030204" pitchFamily="34" charset="0"/>
                <a:cs typeface="Calibri" panose="020F0502020204030204" pitchFamily="34" charset="0"/>
              </a:rPr>
              <a:t>.</a:t>
            </a:r>
          </a:p>
          <a:p>
            <a:pPr algn="just">
              <a:buClr>
                <a:srgbClr val="500000"/>
              </a:buClr>
              <a:buFont typeface="Wingdings" pitchFamily="2" charset="2"/>
              <a:buChar char="Ø"/>
            </a:pPr>
            <a:r>
              <a:rPr lang="en-US" b="1" dirty="0" smtClean="0">
                <a:solidFill>
                  <a:schemeClr val="tx1"/>
                </a:solidFill>
                <a:latin typeface="Calibri" panose="020F0502020204030204" pitchFamily="34" charset="0"/>
                <a:cs typeface="Calibri" panose="020F0502020204030204" pitchFamily="34" charset="0"/>
              </a:rPr>
              <a:t>Financial Assistance to be provided in </a:t>
            </a:r>
            <a:r>
              <a:rPr lang="en-US" b="1" dirty="0" err="1" smtClean="0">
                <a:solidFill>
                  <a:schemeClr val="tx1"/>
                </a:solidFill>
                <a:latin typeface="Calibri" panose="020F0502020204030204" pitchFamily="34" charset="0"/>
                <a:cs typeface="Calibri" panose="020F0502020204030204" pitchFamily="34" charset="0"/>
              </a:rPr>
              <a:t>favour</a:t>
            </a:r>
            <a:r>
              <a:rPr lang="en-US" b="1" dirty="0" smtClean="0">
                <a:solidFill>
                  <a:schemeClr val="tx1"/>
                </a:solidFill>
                <a:latin typeface="Calibri" panose="020F0502020204030204" pitchFamily="34" charset="0"/>
                <a:cs typeface="Calibri" panose="020F0502020204030204" pitchFamily="34" charset="0"/>
              </a:rPr>
              <a:t> of </a:t>
            </a:r>
            <a:r>
              <a:rPr lang="en-US" b="1" dirty="0" err="1" smtClean="0">
                <a:solidFill>
                  <a:schemeClr val="tx1"/>
                </a:solidFill>
                <a:latin typeface="Calibri" panose="020F0502020204030204" pitchFamily="34" charset="0"/>
                <a:cs typeface="Calibri" panose="020F0502020204030204" pitchFamily="34" charset="0"/>
              </a:rPr>
              <a:t>MoC</a:t>
            </a:r>
            <a:r>
              <a:rPr lang="en-US" b="1" dirty="0" smtClean="0">
                <a:solidFill>
                  <a:schemeClr val="tx1"/>
                </a:solidFill>
                <a:latin typeface="Calibri" panose="020F0502020204030204" pitchFamily="34" charset="0"/>
                <a:cs typeface="Calibri" panose="020F0502020204030204" pitchFamily="34" charset="0"/>
              </a:rPr>
              <a:t> Libraries including 1 new and 5 ongoing projects </a:t>
            </a:r>
            <a:r>
              <a:rPr lang="en-US" b="1" dirty="0" smtClean="0">
                <a:solidFill>
                  <a:srgbClr val="008A3E"/>
                </a:solidFill>
                <a:latin typeface="Calibri" panose="020F0502020204030204" pitchFamily="34" charset="0"/>
                <a:cs typeface="Calibri" panose="020F0502020204030204" pitchFamily="34" charset="0"/>
              </a:rPr>
              <a:t>(Rs.500.00 lakh)</a:t>
            </a:r>
            <a:r>
              <a:rPr lang="en-US" b="1" dirty="0" smtClean="0">
                <a:solidFill>
                  <a:schemeClr val="tx1"/>
                </a:solidFill>
                <a:latin typeface="Calibri" panose="020F0502020204030204" pitchFamily="34" charset="0"/>
                <a:cs typeface="Calibri" panose="020F0502020204030204" pitchFamily="34" charset="0"/>
              </a:rPr>
              <a:t>.</a:t>
            </a:r>
          </a:p>
          <a:p>
            <a:pPr algn="just">
              <a:buClr>
                <a:srgbClr val="500000"/>
              </a:buClr>
              <a:buFont typeface="Wingdings" pitchFamily="2" charset="2"/>
              <a:buChar char="Ø"/>
            </a:pPr>
            <a:r>
              <a:rPr lang="en-US" b="1" dirty="0" smtClean="0">
                <a:solidFill>
                  <a:schemeClr val="tx1"/>
                </a:solidFill>
                <a:latin typeface="Calibri" panose="020F0502020204030204" pitchFamily="34" charset="0"/>
                <a:cs typeface="Calibri" panose="020F0502020204030204" pitchFamily="34" charset="0"/>
              </a:rPr>
              <a:t>Financial assistance of Rs.3.00 Lakh to be provided in </a:t>
            </a:r>
            <a:r>
              <a:rPr lang="en-US" b="1" dirty="0" err="1" smtClean="0">
                <a:solidFill>
                  <a:schemeClr val="tx1"/>
                </a:solidFill>
                <a:latin typeface="Calibri" panose="020F0502020204030204" pitchFamily="34" charset="0"/>
                <a:cs typeface="Calibri" panose="020F0502020204030204" pitchFamily="34" charset="0"/>
              </a:rPr>
              <a:t>favour</a:t>
            </a:r>
            <a:r>
              <a:rPr lang="en-US" b="1" dirty="0" smtClean="0">
                <a:solidFill>
                  <a:schemeClr val="tx1"/>
                </a:solidFill>
                <a:latin typeface="Calibri" panose="020F0502020204030204" pitchFamily="34" charset="0"/>
                <a:cs typeface="Calibri" panose="020F0502020204030204" pitchFamily="34" charset="0"/>
              </a:rPr>
              <a:t> of 115 Govt. District and  Divisional Libraries for Development for Networking </a:t>
            </a:r>
            <a:r>
              <a:rPr lang="en-US" b="1" dirty="0">
                <a:solidFill>
                  <a:schemeClr val="tx1"/>
                </a:solidFill>
                <a:latin typeface="Calibri" pitchFamily="34" charset="0"/>
                <a:cs typeface="Calibri" pitchFamily="34" charset="0"/>
              </a:rPr>
              <a:t>Infrastructure </a:t>
            </a:r>
            <a:r>
              <a:rPr lang="en-US" b="1" dirty="0" smtClean="0">
                <a:solidFill>
                  <a:schemeClr val="tx1"/>
                </a:solidFill>
                <a:latin typeface="Calibri" pitchFamily="34" charset="0"/>
                <a:cs typeface="Calibri" pitchFamily="34" charset="0"/>
              </a:rPr>
              <a:t>subject to approval of NKN Connectivity </a:t>
            </a:r>
            <a:r>
              <a:rPr lang="en-US" b="1" dirty="0" smtClean="0">
                <a:solidFill>
                  <a:srgbClr val="008A3E"/>
                </a:solidFill>
                <a:latin typeface="Calibri" pitchFamily="34" charset="0"/>
                <a:cs typeface="Calibri" pitchFamily="34" charset="0"/>
              </a:rPr>
              <a:t>(Rs.345.00 Lakh).</a:t>
            </a:r>
            <a:endParaRPr lang="en-US" b="1" dirty="0">
              <a:solidFill>
                <a:srgbClr val="008A3E"/>
              </a:solidFill>
              <a:latin typeface="Calibri" pitchFamily="34" charset="0"/>
              <a:cs typeface="Calibri" pitchFamily="34" charset="0"/>
            </a:endParaRPr>
          </a:p>
          <a:p>
            <a:pPr lvl="0" algn="just">
              <a:buClr>
                <a:srgbClr val="500000"/>
              </a:buClr>
              <a:buFont typeface="Wingdings" pitchFamily="2" charset="2"/>
              <a:buChar char="Ø"/>
            </a:pPr>
            <a:r>
              <a:rPr lang="en-IN" b="1" dirty="0" smtClean="0">
                <a:solidFill>
                  <a:srgbClr val="000000"/>
                </a:solidFill>
                <a:latin typeface="Calibri" pitchFamily="34" charset="0"/>
                <a:cs typeface="Calibri" pitchFamily="34" charset="0"/>
              </a:rPr>
              <a:t>Subscription of E-Journal and E-Book services to be provided </a:t>
            </a:r>
            <a:r>
              <a:rPr lang="en-US" b="1" dirty="0" smtClean="0">
                <a:solidFill>
                  <a:schemeClr val="tx1"/>
                </a:solidFill>
                <a:latin typeface="Calibri" panose="020F0502020204030204" pitchFamily="34" charset="0"/>
                <a:cs typeface="Calibri" panose="020F0502020204030204" pitchFamily="34" charset="0"/>
              </a:rPr>
              <a:t>in </a:t>
            </a:r>
            <a:r>
              <a:rPr lang="en-US" b="1" dirty="0" err="1" smtClean="0">
                <a:solidFill>
                  <a:schemeClr val="tx1"/>
                </a:solidFill>
                <a:latin typeface="Calibri" panose="020F0502020204030204" pitchFamily="34" charset="0"/>
                <a:cs typeface="Calibri" panose="020F0502020204030204" pitchFamily="34" charset="0"/>
              </a:rPr>
              <a:t>favour</a:t>
            </a:r>
            <a:r>
              <a:rPr lang="en-US" b="1" dirty="0" smtClean="0">
                <a:solidFill>
                  <a:schemeClr val="tx1"/>
                </a:solidFill>
                <a:latin typeface="Calibri" panose="020F0502020204030204" pitchFamily="34" charset="0"/>
                <a:cs typeface="Calibri" panose="020F0502020204030204" pitchFamily="34" charset="0"/>
              </a:rPr>
              <a:t> of</a:t>
            </a:r>
            <a:r>
              <a:rPr lang="en-IN" b="1" dirty="0" smtClean="0">
                <a:solidFill>
                  <a:srgbClr val="000000"/>
                </a:solidFill>
                <a:latin typeface="Calibri" pitchFamily="34" charset="0"/>
                <a:cs typeface="Calibri" pitchFamily="34" charset="0"/>
              </a:rPr>
              <a:t> 75 NML Model Libraries </a:t>
            </a:r>
            <a:r>
              <a:rPr lang="en-US" b="1" dirty="0" smtClean="0">
                <a:solidFill>
                  <a:srgbClr val="008A3E"/>
                </a:solidFill>
                <a:latin typeface="Calibri" pitchFamily="34" charset="0"/>
                <a:cs typeface="Calibri" pitchFamily="34" charset="0"/>
              </a:rPr>
              <a:t>(Rs.483.00 Lakh).</a:t>
            </a:r>
          </a:p>
          <a:p>
            <a:pPr lvl="0" algn="just">
              <a:buClr>
                <a:srgbClr val="500000"/>
              </a:buClr>
              <a:buNone/>
            </a:pPr>
            <a:r>
              <a:rPr lang="en-IN" dirty="0" smtClean="0">
                <a:solidFill>
                  <a:srgbClr val="000000"/>
                </a:solidFill>
                <a:latin typeface="Book Antiqua" pitchFamily="18" charset="0"/>
              </a:rPr>
              <a:t>   </a:t>
            </a:r>
            <a:r>
              <a:rPr lang="en-IN" b="1" dirty="0" smtClean="0">
                <a:solidFill>
                  <a:srgbClr val="000099"/>
                </a:solidFill>
                <a:latin typeface="Book Antiqua" pitchFamily="18" charset="0"/>
              </a:rPr>
              <a:t>Sanction of Assistance and release of payment to the state libraries depends on submission of the proposal and claims respectively from State/UT Library Authority</a:t>
            </a:r>
            <a:endParaRPr lang="en-US" b="1" dirty="0">
              <a:solidFill>
                <a:srgbClr val="000099"/>
              </a:solidFill>
              <a:latin typeface="Book Antiqua" pitchFamily="18" charset="0"/>
              <a:cs typeface="Calibri" pitchFamily="34" charset="0"/>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NML Quantitative &amp; Qualitative Survey</a:t>
            </a:r>
            <a:br>
              <a:rPr lang="en-IN" b="1" cap="none" dirty="0" smtClean="0"/>
            </a:br>
            <a:r>
              <a:rPr lang="en-IN" b="1" cap="none" dirty="0" smtClean="0">
                <a:solidFill>
                  <a:srgbClr val="FF0000"/>
                </a:solidFill>
              </a:rPr>
              <a:t>-</a:t>
            </a:r>
            <a:r>
              <a:rPr lang="en-IN" b="1" cap="none" dirty="0" smtClean="0"/>
              <a:t> </a:t>
            </a:r>
            <a:r>
              <a:rPr lang="en-IN" b="1" kern="0" cap="none" dirty="0" smtClean="0">
                <a:solidFill>
                  <a:srgbClr val="FF0000"/>
                </a:solidFill>
                <a:latin typeface="Monotype Corsiva" pitchFamily="66" charset="0"/>
              </a:rPr>
              <a:t>Achievements</a:t>
            </a:r>
            <a:endParaRPr lang="en-US" kern="0" dirty="0">
              <a:solidFill>
                <a:srgbClr val="002060"/>
              </a:solidFill>
              <a:cs typeface="+mn-cs"/>
            </a:endParaRPr>
          </a:p>
        </p:txBody>
      </p:sp>
      <p:sp>
        <p:nvSpPr>
          <p:cNvPr id="5" name="Content Placeholder 1"/>
          <p:cNvSpPr txBox="1">
            <a:spLocks/>
          </p:cNvSpPr>
          <p:nvPr/>
        </p:nvSpPr>
        <p:spPr>
          <a:xfrm>
            <a:off x="152400" y="1295400"/>
            <a:ext cx="8839200" cy="5029200"/>
          </a:xfrm>
          <a:prstGeom prst="rect">
            <a:avLst/>
          </a:prstGeom>
        </p:spPr>
        <p:txBody>
          <a:bodyPr>
            <a:normAutofit/>
          </a:bodyPr>
          <a:lstStyle/>
          <a:p>
            <a:pPr marL="265176" indent="-265176" algn="just">
              <a:spcBef>
                <a:spcPts val="250"/>
              </a:spcBef>
              <a:buClr>
                <a:schemeClr val="accent1"/>
              </a:buClr>
              <a:buSzPct val="80000"/>
              <a:buFont typeface="Wingdings 2"/>
              <a:buChar char=""/>
              <a:defRPr/>
            </a:pPr>
            <a:r>
              <a:rPr lang="en-US" sz="2800" b="1" dirty="0" smtClean="0">
                <a:solidFill>
                  <a:srgbClr val="680000"/>
                </a:solidFill>
                <a:latin typeface="Calibri" pitchFamily="34" charset="0"/>
                <a:cs typeface="Calibri" panose="020F0502020204030204" pitchFamily="34" charset="0"/>
              </a:rPr>
              <a:t>Data collected from 5140 libraries and 7120 citizens covering all the states/UT (except Andaman &amp; Nicobar Island and Chhattisgarh). </a:t>
            </a:r>
          </a:p>
          <a:p>
            <a:pPr marL="265176" marR="0" lvl="0" indent="-265176" algn="just" defTabSz="914400" rtl="0" eaLnBrk="1" fontAlgn="auto" latinLnBrk="0" hangingPunct="1">
              <a:lnSpc>
                <a:spcPct val="100000"/>
              </a:lnSpc>
              <a:spcBef>
                <a:spcPts val="250"/>
              </a:spcBef>
              <a:spcAft>
                <a:spcPts val="0"/>
              </a:spcAft>
              <a:buClr>
                <a:schemeClr val="accent1"/>
              </a:buClr>
              <a:buSzPct val="80000"/>
              <a:tabLst/>
              <a:defRPr/>
            </a:pPr>
            <a:endParaRPr lang="en-IN" sz="2800" b="1" dirty="0" smtClean="0">
              <a:solidFill>
                <a:srgbClr val="680000"/>
              </a:solidFill>
              <a:latin typeface="Calibri" pitchFamily="34" charset="0"/>
            </a:endParaRP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IN" sz="2800" b="1" i="0" u="none" strike="noStrike" kern="1200" cap="none" spc="0" normalizeH="0" baseline="0" noProof="0" dirty="0" smtClean="0">
                <a:ln>
                  <a:noFill/>
                </a:ln>
                <a:solidFill>
                  <a:srgbClr val="680000"/>
                </a:solidFill>
                <a:effectLst/>
                <a:uLnTx/>
                <a:uFillTx/>
                <a:latin typeface="Calibri" pitchFamily="34" charset="0"/>
              </a:rPr>
              <a:t>The work has been completed.</a:t>
            </a: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n-IN" sz="2800" b="1" i="0" u="none" strike="noStrike" kern="1200" cap="none" spc="0" normalizeH="0" baseline="0" noProof="0" dirty="0" smtClean="0">
                <a:ln>
                  <a:noFill/>
                </a:ln>
                <a:solidFill>
                  <a:srgbClr val="680000"/>
                </a:solidFill>
                <a:effectLst/>
                <a:uLnTx/>
                <a:uFillTx/>
                <a:latin typeface="Calibri" pitchFamily="34" charset="0"/>
              </a:rPr>
              <a:t> </a:t>
            </a:r>
            <a:endParaRPr kumimoji="0" lang="en-US" sz="2800" b="1" i="0" u="none" strike="noStrike" kern="1200" cap="none" spc="0" normalizeH="0" baseline="0" noProof="0" dirty="0" smtClean="0">
              <a:ln>
                <a:noFill/>
              </a:ln>
              <a:solidFill>
                <a:srgbClr val="680000"/>
              </a:solidFill>
              <a:effectLst/>
              <a:uLnTx/>
              <a:uFillTx/>
              <a:latin typeface="Calibri" pitchFamily="34" charset="0"/>
            </a:endParaRP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kumimoji="0" lang="en-IN" sz="2800" b="1" i="0" u="none" strike="noStrike" kern="1200" cap="none" spc="0" normalizeH="0" baseline="0" noProof="0" dirty="0" smtClean="0">
                <a:ln>
                  <a:noFill/>
                </a:ln>
                <a:solidFill>
                  <a:srgbClr val="680000"/>
                </a:solidFill>
                <a:effectLst/>
                <a:uLnTx/>
                <a:uFillTx/>
                <a:latin typeface="Calibri" pitchFamily="34" charset="0"/>
              </a:rPr>
              <a:t>Modified final report as recommended by the Public Library Survey Sub-Committee has been received.</a:t>
            </a: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IN" sz="2800" b="1" i="0" u="none" strike="noStrike" kern="1200" cap="none" spc="0" normalizeH="0" baseline="0" noProof="0" dirty="0" smtClean="0">
              <a:ln>
                <a:noFill/>
              </a:ln>
              <a:solidFill>
                <a:srgbClr val="680000"/>
              </a:solidFill>
              <a:effectLst/>
              <a:uLnTx/>
              <a:uFillTx/>
              <a:latin typeface="Calibri" pitchFamily="34" charset="0"/>
            </a:endParaRP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IN" sz="2800" b="1" dirty="0" smtClean="0">
                <a:solidFill>
                  <a:srgbClr val="007033"/>
                </a:solidFill>
                <a:latin typeface="Calibri" pitchFamily="34" charset="0"/>
              </a:rPr>
              <a:t>Payment released to IMRB International during 2017-18 : Rs. 33.06 Lakh</a:t>
            </a:r>
            <a:endParaRPr kumimoji="0" lang="en-IN" sz="2800" b="1" i="0" u="none" strike="noStrike" kern="1200" cap="none" spc="0" normalizeH="0" baseline="0" noProof="0" dirty="0" smtClean="0">
              <a:ln>
                <a:noFill/>
              </a:ln>
              <a:solidFill>
                <a:srgbClr val="007033"/>
              </a:solidFill>
              <a:effectLst/>
              <a:uLnTx/>
              <a:uFillTx/>
              <a:latin typeface="Calibri" pitchFamily="34" charset="0"/>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en-IN" sz="2800" b="1"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endParaRPr kumimoji="0" lang="en-IN" sz="2800" b="1"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en-IN" sz="2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NML Capacity Building Programme</a:t>
            </a:r>
            <a:br>
              <a:rPr lang="en-IN" b="1" cap="none" dirty="0" smtClean="0"/>
            </a:br>
            <a:r>
              <a:rPr lang="en-IN" b="1" cap="none" dirty="0" smtClean="0">
                <a:solidFill>
                  <a:srgbClr val="FF0000"/>
                </a:solidFill>
              </a:rPr>
              <a:t>-</a:t>
            </a:r>
            <a:r>
              <a:rPr lang="en-IN" b="1" cap="none" dirty="0" smtClean="0"/>
              <a:t> </a:t>
            </a:r>
            <a:r>
              <a:rPr lang="en-IN" b="1" kern="0" cap="none" dirty="0" smtClean="0">
                <a:solidFill>
                  <a:srgbClr val="FF0000"/>
                </a:solidFill>
                <a:latin typeface="Monotype Corsiva" pitchFamily="66" charset="0"/>
              </a:rPr>
              <a:t>Achievements</a:t>
            </a:r>
            <a:endParaRPr lang="en-US" kern="0" dirty="0">
              <a:solidFill>
                <a:srgbClr val="002060"/>
              </a:solidFill>
              <a:cs typeface="+mn-cs"/>
            </a:endParaRPr>
          </a:p>
        </p:txBody>
      </p:sp>
      <p:sp>
        <p:nvSpPr>
          <p:cNvPr id="6" name="Content Placeholder 1"/>
          <p:cNvSpPr txBox="1">
            <a:spLocks/>
          </p:cNvSpPr>
          <p:nvPr/>
        </p:nvSpPr>
        <p:spPr>
          <a:xfrm>
            <a:off x="2971800" y="1219200"/>
            <a:ext cx="5889172" cy="3429000"/>
          </a:xfrm>
          <a:prstGeom prst="rect">
            <a:avLst/>
          </a:prstGeom>
        </p:spPr>
        <p:txBody>
          <a:bodyPr>
            <a:normAutofit fontScale="92500" lnSpcReduction="10000"/>
          </a:bodyPr>
          <a:lstStyle/>
          <a:p>
            <a:pPr marL="265176" lvl="0" indent="-265176" algn="just">
              <a:spcBef>
                <a:spcPts val="250"/>
              </a:spcBef>
              <a:buClr>
                <a:schemeClr val="accent1"/>
              </a:buClr>
              <a:buSzPct val="80000"/>
              <a:defRPr/>
            </a:pPr>
            <a:endParaRPr kumimoji="0" lang="en-IN" sz="2400" b="1" i="0" u="none" strike="noStrike" kern="1200" cap="none" spc="0" normalizeH="0" baseline="0" noProof="0" dirty="0" smtClean="0">
              <a:ln>
                <a:noFill/>
              </a:ln>
              <a:solidFill>
                <a:schemeClr val="tx1"/>
              </a:solidFill>
              <a:effectLst/>
              <a:uLnTx/>
              <a:uFillTx/>
              <a:latin typeface="Calibri" pitchFamily="34" charset="0"/>
              <a:cs typeface="Calibri" pitchFamily="34" charset="0"/>
            </a:endParaRPr>
          </a:p>
          <a:p>
            <a:pPr marL="265176" lvl="0" indent="-265176" algn="just">
              <a:spcBef>
                <a:spcPts val="250"/>
              </a:spcBef>
              <a:buClr>
                <a:schemeClr val="accent1"/>
              </a:buClr>
              <a:buSzPct val="80000"/>
              <a:buFont typeface="Wingdings 2"/>
              <a:buChar char=""/>
              <a:defRPr/>
            </a:pPr>
            <a:r>
              <a:rPr lang="en-IN" sz="2400" b="1" dirty="0" smtClean="0">
                <a:latin typeface="Calibri" pitchFamily="34" charset="0"/>
                <a:cs typeface="Calibri" pitchFamily="34" charset="0"/>
              </a:rPr>
              <a:t>14</a:t>
            </a:r>
            <a:r>
              <a:rPr kumimoji="0" lang="en-IN" sz="2400" b="1" i="0" u="none" strike="noStrike" kern="1200" cap="none" spc="0" normalizeH="0" baseline="0" noProof="0" dirty="0" smtClean="0">
                <a:ln>
                  <a:noFill/>
                </a:ln>
                <a:solidFill>
                  <a:schemeClr val="tx1"/>
                </a:solidFill>
                <a:effectLst/>
                <a:uLnTx/>
                <a:uFillTx/>
                <a:latin typeface="Calibri" pitchFamily="34" charset="0"/>
                <a:cs typeface="Calibri" pitchFamily="34" charset="0"/>
              </a:rPr>
              <a:t> training programs have been organized in Assam, Delhi, Maharashtra, </a:t>
            </a:r>
            <a:r>
              <a:rPr kumimoji="0" lang="en-IN" sz="2400" b="1" i="0" u="none" strike="noStrike" kern="1200" cap="none" spc="0" normalizeH="0" baseline="0" noProof="0" dirty="0" err="1" smtClean="0">
                <a:ln>
                  <a:noFill/>
                </a:ln>
                <a:solidFill>
                  <a:schemeClr val="tx1"/>
                </a:solidFill>
                <a:effectLst/>
                <a:uLnTx/>
                <a:uFillTx/>
                <a:latin typeface="Calibri" pitchFamily="34" charset="0"/>
                <a:cs typeface="Calibri" pitchFamily="34" charset="0"/>
              </a:rPr>
              <a:t>Odisha</a:t>
            </a:r>
            <a:r>
              <a:rPr lang="en-IN" sz="2400" b="1" dirty="0" smtClean="0">
                <a:latin typeface="Calibri" pitchFamily="34" charset="0"/>
                <a:cs typeface="Calibri" pitchFamily="34" charset="0"/>
              </a:rPr>
              <a:t>, </a:t>
            </a:r>
            <a:r>
              <a:rPr lang="en-IN" sz="2400" b="1" dirty="0" err="1" smtClean="0">
                <a:latin typeface="Calibri" pitchFamily="34" charset="0"/>
                <a:cs typeface="Calibri" pitchFamily="34" charset="0"/>
              </a:rPr>
              <a:t>Uttarakhand</a:t>
            </a:r>
            <a:r>
              <a:rPr lang="en-IN" sz="2400" b="1" dirty="0" smtClean="0">
                <a:latin typeface="Calibri" pitchFamily="34" charset="0"/>
                <a:cs typeface="Calibri" pitchFamily="34" charset="0"/>
              </a:rPr>
              <a:t>, Uttar Pradesh, West Bengal, Goa, Pondicherry, Kerala, Tripura</a:t>
            </a:r>
            <a:r>
              <a:rPr kumimoji="0" lang="en-IN" sz="2400" b="1" i="0" u="none" strike="noStrike" kern="1200" cap="none" spc="0" normalizeH="0" baseline="0" noProof="0" dirty="0" smtClean="0">
                <a:ln>
                  <a:noFill/>
                </a:ln>
                <a:solidFill>
                  <a:schemeClr val="tx1"/>
                </a:solidFill>
                <a:effectLst/>
                <a:uLnTx/>
                <a:uFillTx/>
                <a:latin typeface="Calibri" pitchFamily="34" charset="0"/>
                <a:cs typeface="Calibri" pitchFamily="34" charset="0"/>
              </a:rPr>
              <a:t>.</a:t>
            </a:r>
          </a:p>
          <a:p>
            <a:pPr marL="265176" marR="0" lvl="0" indent="-265176" algn="just"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IN" sz="2400" b="1" noProof="0" dirty="0" smtClean="0">
                <a:latin typeface="Calibri" pitchFamily="34" charset="0"/>
                <a:cs typeface="Calibri" pitchFamily="34" charset="0"/>
              </a:rPr>
              <a:t>800+ </a:t>
            </a:r>
            <a:r>
              <a:rPr kumimoji="0" lang="en-IN" sz="2400" b="1" i="0" u="none" strike="noStrike" kern="1200" cap="none" spc="0" normalizeH="0" baseline="0" noProof="0" dirty="0" smtClean="0">
                <a:ln>
                  <a:noFill/>
                </a:ln>
                <a:solidFill>
                  <a:schemeClr val="tx1"/>
                </a:solidFill>
                <a:effectLst/>
                <a:uLnTx/>
                <a:uFillTx/>
                <a:latin typeface="Calibri" pitchFamily="34" charset="0"/>
                <a:cs typeface="Calibri" pitchFamily="34" charset="0"/>
              </a:rPr>
              <a:t>library personnel have been trained</a:t>
            </a:r>
          </a:p>
          <a:p>
            <a:pPr marL="265176" indent="-265176" algn="just">
              <a:spcBef>
                <a:spcPts val="250"/>
              </a:spcBef>
              <a:buClr>
                <a:schemeClr val="accent1"/>
              </a:buClr>
              <a:buSzPct val="80000"/>
              <a:buFont typeface="Wingdings 2"/>
              <a:buChar char=""/>
              <a:defRPr/>
            </a:pPr>
            <a:r>
              <a:rPr lang="en-IN" sz="2400" b="1" dirty="0" smtClean="0">
                <a:solidFill>
                  <a:srgbClr val="006C31"/>
                </a:solidFill>
                <a:latin typeface="Calibri" pitchFamily="34" charset="0"/>
                <a:cs typeface="Calibri" pitchFamily="34" charset="0"/>
              </a:rPr>
              <a:t>Expenditure incurred </a:t>
            </a:r>
            <a:r>
              <a:rPr lang="en-IN" sz="2400" b="1" dirty="0" smtClean="0">
                <a:solidFill>
                  <a:srgbClr val="007033"/>
                </a:solidFill>
                <a:latin typeface="Calibri" pitchFamily="34" charset="0"/>
              </a:rPr>
              <a:t>during 2017-18 </a:t>
            </a:r>
            <a:r>
              <a:rPr lang="en-IN" sz="2400" b="1" dirty="0" smtClean="0">
                <a:solidFill>
                  <a:srgbClr val="006C31"/>
                </a:solidFill>
                <a:latin typeface="Calibri" pitchFamily="34" charset="0"/>
                <a:cs typeface="Calibri" pitchFamily="34" charset="0"/>
              </a:rPr>
              <a:t>: Rs. 35.71  Lakh</a:t>
            </a:r>
            <a:endParaRPr kumimoji="0" lang="en-IN" sz="2400" b="1" i="0" u="none" strike="noStrike" kern="1200" cap="none" spc="0" normalizeH="0" baseline="0" noProof="0" dirty="0" smtClean="0">
              <a:ln>
                <a:noFill/>
              </a:ln>
              <a:solidFill>
                <a:schemeClr val="tx1"/>
              </a:solidFill>
              <a:effectLst/>
              <a:uLnTx/>
              <a:uFillTx/>
              <a:latin typeface="Calibri" pitchFamily="34" charset="0"/>
              <a:cs typeface="Calibri" pitchFamily="34" charset="0"/>
            </a:endParaRPr>
          </a:p>
          <a:p>
            <a:pPr marL="265176" indent="-265176" algn="just">
              <a:spcBef>
                <a:spcPts val="250"/>
              </a:spcBef>
              <a:buClr>
                <a:schemeClr val="accent1"/>
              </a:buClr>
              <a:buSzPct val="80000"/>
              <a:buFont typeface="Wingdings 2"/>
              <a:buChar char=""/>
              <a:defRPr/>
            </a:pPr>
            <a:r>
              <a:rPr lang="en-IN" sz="2400" b="1" dirty="0" smtClean="0">
                <a:latin typeface="Calibri" pitchFamily="34" charset="0"/>
                <a:cs typeface="Calibri" pitchFamily="34" charset="0"/>
              </a:rPr>
              <a:t>Library Personnel participated from different states:</a:t>
            </a:r>
          </a:p>
          <a:p>
            <a:pPr marL="265176" indent="-265176" algn="just">
              <a:spcBef>
                <a:spcPts val="250"/>
              </a:spcBef>
              <a:buClr>
                <a:schemeClr val="accent1"/>
              </a:buClr>
              <a:buSzPct val="80000"/>
              <a:defRPr/>
            </a:pPr>
            <a:endParaRPr lang="en-IN" sz="3400" b="1" dirty="0" smtClean="0">
              <a:solidFill>
                <a:srgbClr val="600000"/>
              </a:solidFill>
              <a:latin typeface="Calibri" pitchFamily="34" charset="0"/>
              <a:cs typeface="Calibri" pitchFamily="34" charset="0"/>
            </a:endParaRPr>
          </a:p>
        </p:txBody>
      </p:sp>
      <p:pic>
        <p:nvPicPr>
          <p:cNvPr id="9" name="Picture 8" descr="F:\CPB\P_20170911_144839.jpg"/>
          <p:cNvPicPr/>
          <p:nvPr/>
        </p:nvPicPr>
        <p:blipFill>
          <a:blip r:embed="rId2" cstate="print"/>
          <a:srcRect/>
          <a:stretch>
            <a:fillRect/>
          </a:stretch>
        </p:blipFill>
        <p:spPr bwMode="auto">
          <a:xfrm>
            <a:off x="152400" y="1553513"/>
            <a:ext cx="2756263" cy="3094687"/>
          </a:xfrm>
          <a:prstGeom prst="rect">
            <a:avLst/>
          </a:prstGeom>
          <a:noFill/>
          <a:ln w="9525">
            <a:noFill/>
            <a:miter lim="800000"/>
            <a:headEnd/>
            <a:tailEnd/>
          </a:ln>
        </p:spPr>
      </p:pic>
      <p:sp>
        <p:nvSpPr>
          <p:cNvPr id="12" name="Rounded Rectangle 11"/>
          <p:cNvSpPr/>
          <p:nvPr/>
        </p:nvSpPr>
        <p:spPr>
          <a:xfrm>
            <a:off x="152400" y="4648201"/>
            <a:ext cx="8839200" cy="175259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ectangle 12"/>
          <p:cNvSpPr/>
          <p:nvPr/>
        </p:nvSpPr>
        <p:spPr>
          <a:xfrm>
            <a:off x="304800" y="4800600"/>
            <a:ext cx="8458200" cy="1631216"/>
          </a:xfrm>
          <a:prstGeom prst="rect">
            <a:avLst/>
          </a:prstGeom>
        </p:spPr>
        <p:txBody>
          <a:bodyPr wrap="square">
            <a:spAutoFit/>
          </a:bodyPr>
          <a:lstStyle/>
          <a:p>
            <a:pPr algn="just"/>
            <a:r>
              <a:rPr lang="en-IN" sz="2000" b="1" dirty="0" smtClean="0">
                <a:latin typeface="Calibri" pitchFamily="34" charset="0"/>
                <a:cs typeface="Calibri" pitchFamily="34" charset="0"/>
              </a:rPr>
              <a:t>Andhra Pradesh, Arunachal Pradesh, Assam, Bihar, Chandigarh, Chhattisgarh, Goa, Haryana, Himachal Pradesh, Madhya Pradesh, Maharashtra, Meghalaya, Nagaland, </a:t>
            </a:r>
            <a:r>
              <a:rPr lang="en-IN" sz="2000" b="1" dirty="0" err="1" smtClean="0">
                <a:latin typeface="Calibri" pitchFamily="34" charset="0"/>
                <a:cs typeface="Calibri" pitchFamily="34" charset="0"/>
              </a:rPr>
              <a:t>Odisha</a:t>
            </a:r>
            <a:r>
              <a:rPr lang="en-IN" sz="2000" b="1" dirty="0" smtClean="0">
                <a:latin typeface="Calibri" pitchFamily="34" charset="0"/>
                <a:cs typeface="Calibri" pitchFamily="34" charset="0"/>
              </a:rPr>
              <a:t>, Sikkim, Tamil Nadu, </a:t>
            </a:r>
            <a:r>
              <a:rPr lang="en-IN" sz="2000" b="1" dirty="0" err="1" smtClean="0">
                <a:latin typeface="Calibri" pitchFamily="34" charset="0"/>
                <a:cs typeface="Calibri" pitchFamily="34" charset="0"/>
              </a:rPr>
              <a:t>Telengana</a:t>
            </a:r>
            <a:r>
              <a:rPr lang="en-IN" sz="2000" b="1" dirty="0" smtClean="0">
                <a:latin typeface="Calibri" pitchFamily="34" charset="0"/>
                <a:cs typeface="Calibri" pitchFamily="34" charset="0"/>
              </a:rPr>
              <a:t>, Tripura, </a:t>
            </a:r>
            <a:r>
              <a:rPr lang="en-IN" sz="2000" b="1" dirty="0" err="1" smtClean="0">
                <a:latin typeface="Calibri" pitchFamily="34" charset="0"/>
                <a:cs typeface="Calibri" pitchFamily="34" charset="0"/>
              </a:rPr>
              <a:t>Uttarakhand</a:t>
            </a:r>
            <a:r>
              <a:rPr lang="en-IN" sz="2000" b="1" dirty="0" smtClean="0">
                <a:latin typeface="Calibri" pitchFamily="34" charset="0"/>
                <a:cs typeface="Calibri" pitchFamily="34" charset="0"/>
              </a:rPr>
              <a:t>, Uttar Pradesh, West Bengal, Rajasthan, Pondicherry, Gujarat, Manipur, Lakshadweep</a:t>
            </a:r>
            <a:endParaRPr lang="en-IN" sz="2000" b="1" dirty="0">
              <a:latin typeface="Calibri" pitchFamily="34" charset="0"/>
              <a:cs typeface="Calibri" pitchFamily="34" charset="0"/>
            </a:endParaRPr>
          </a:p>
        </p:txBody>
      </p:sp>
      <p:sp>
        <p:nvSpPr>
          <p:cNvPr id="10"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914400"/>
          </a:xfrm>
        </p:spPr>
        <p:txBody>
          <a:bodyPr>
            <a:normAutofit fontScale="90000"/>
          </a:bodyPr>
          <a:lstStyle/>
          <a:p>
            <a:pPr algn="r"/>
            <a:r>
              <a:rPr lang="en-IN" b="1" cap="none" dirty="0" smtClean="0"/>
              <a:t>NML NVLI</a:t>
            </a:r>
            <a:br>
              <a:rPr lang="en-IN" b="1" cap="none" dirty="0" smtClean="0"/>
            </a:br>
            <a:r>
              <a:rPr lang="en-IN" b="1" cap="none" dirty="0" smtClean="0">
                <a:solidFill>
                  <a:srgbClr val="FF0000"/>
                </a:solidFill>
              </a:rPr>
              <a:t>-</a:t>
            </a:r>
            <a:r>
              <a:rPr lang="en-IN" b="1" cap="none" dirty="0" smtClean="0"/>
              <a:t> </a:t>
            </a:r>
            <a:r>
              <a:rPr lang="en-IN" b="1" kern="0" cap="none" dirty="0" smtClean="0">
                <a:solidFill>
                  <a:srgbClr val="FF0000"/>
                </a:solidFill>
                <a:latin typeface="Monotype Corsiva" pitchFamily="66" charset="0"/>
              </a:rPr>
              <a:t>Achievements</a:t>
            </a:r>
            <a:endParaRPr lang="en-US" kern="0" dirty="0">
              <a:solidFill>
                <a:srgbClr val="002060"/>
              </a:solidFill>
              <a:cs typeface="+mn-cs"/>
            </a:endParaRPr>
          </a:p>
        </p:txBody>
      </p:sp>
      <p:sp>
        <p:nvSpPr>
          <p:cNvPr id="10" name="Rectangle 9"/>
          <p:cNvSpPr/>
          <p:nvPr/>
        </p:nvSpPr>
        <p:spPr>
          <a:xfrm>
            <a:off x="152400" y="1295400"/>
            <a:ext cx="8839200" cy="4893647"/>
          </a:xfrm>
          <a:prstGeom prst="rect">
            <a:avLst/>
          </a:prstGeom>
        </p:spPr>
        <p:txBody>
          <a:bodyPr wrap="square">
            <a:spAutoFit/>
          </a:bodyPr>
          <a:lstStyle/>
          <a:p>
            <a:pPr indent="57150" algn="just" hangingPunct="0"/>
            <a:r>
              <a:rPr lang="en-US" sz="2400" b="1" dirty="0">
                <a:latin typeface="Calibri" panose="020F0502020204030204" pitchFamily="34" charset="0"/>
                <a:ea typeface="Times New Roman" panose="02020603050405020304" pitchFamily="18" charset="0"/>
                <a:cs typeface="Calibri" panose="020F0502020204030204" pitchFamily="34" charset="0"/>
              </a:rPr>
              <a:t>The National Virtual Library of India (NVLI) has been envisaged as the platform which would bring together all  cultural information generated in India and about India and make such information accessible to the citizens through user friendly  multilingual search interfaces.</a:t>
            </a:r>
          </a:p>
          <a:p>
            <a:pPr indent="57150" algn="just" hangingPunct="0"/>
            <a:endParaRPr lang="en-IN" sz="2400" b="1" dirty="0">
              <a:latin typeface="Calibri" pitchFamily="34" charset="0"/>
              <a:cs typeface="Calibri" panose="020F0502020204030204" pitchFamily="34" charset="0"/>
            </a:endParaRPr>
          </a:p>
          <a:p>
            <a:pPr indent="57150" algn="just" hangingPunct="0"/>
            <a:r>
              <a:rPr lang="en-IN" sz="2400" b="1" dirty="0">
                <a:solidFill>
                  <a:srgbClr val="600000"/>
                </a:solidFill>
                <a:latin typeface="Calibri" pitchFamily="34" charset="0"/>
                <a:cs typeface="Calibri" panose="020F0502020204030204" pitchFamily="34" charset="0"/>
              </a:rPr>
              <a:t>To empower people with right information in order to create a knowledge society and ensure preservation of digital content for the posterity.</a:t>
            </a:r>
          </a:p>
          <a:p>
            <a:pPr indent="57150" algn="just" hangingPunct="0"/>
            <a:endParaRPr lang="en-IN" sz="2400" b="1" dirty="0">
              <a:solidFill>
                <a:srgbClr val="600000"/>
              </a:solidFill>
              <a:latin typeface="Calibri" pitchFamily="34" charset="0"/>
              <a:cs typeface="Calibri" panose="020F0502020204030204" pitchFamily="34" charset="0"/>
            </a:endParaRPr>
          </a:p>
          <a:p>
            <a:pPr indent="57150" algn="just" hangingPunct="0"/>
            <a:r>
              <a:rPr lang="en-US" sz="3600" b="1" dirty="0">
                <a:solidFill>
                  <a:srgbClr val="FF0000"/>
                </a:solidFill>
                <a:latin typeface="Calibri" panose="020F0502020204030204" pitchFamily="34" charset="0"/>
                <a:cs typeface="Calibri" panose="020F0502020204030204" pitchFamily="34" charset="0"/>
              </a:rPr>
              <a:t>IIT Bombay, CDAC, Pune and IGNOU, Delhi entrusted for development of </a:t>
            </a:r>
            <a:r>
              <a:rPr lang="en-US" sz="3600" b="1" dirty="0" smtClean="0">
                <a:solidFill>
                  <a:srgbClr val="FF0000"/>
                </a:solidFill>
                <a:latin typeface="Calibri" panose="020F0502020204030204" pitchFamily="34" charset="0"/>
                <a:cs typeface="Calibri" panose="020F0502020204030204" pitchFamily="34" charset="0"/>
              </a:rPr>
              <a:t>NVLI.</a:t>
            </a:r>
            <a:endParaRPr lang="en-IN" sz="3600" b="1" dirty="0">
              <a:solidFill>
                <a:srgbClr val="FF0000"/>
              </a:solidFill>
              <a:latin typeface="Calibri" pitchFamily="34" charset="0"/>
              <a:cs typeface="Calibri" panose="020F0502020204030204" pitchFamily="34" charset="0"/>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hange management in yellow background"/>
          <p:cNvPicPr>
            <a:picLocks noChangeAspect="1" noChangeArrowheads="1"/>
          </p:cNvPicPr>
          <p:nvPr/>
        </p:nvPicPr>
        <p:blipFill>
          <a:blip r:embed="rId2"/>
          <a:srcRect/>
          <a:stretch>
            <a:fillRect/>
          </a:stretch>
        </p:blipFill>
        <p:spPr bwMode="auto">
          <a:xfrm>
            <a:off x="0" y="0"/>
            <a:ext cx="9144000" cy="7239000"/>
          </a:xfrm>
          <a:prstGeom prst="rect">
            <a:avLst/>
          </a:prstGeom>
          <a:noFill/>
        </p:spPr>
      </p:pic>
      <p:sp>
        <p:nvSpPr>
          <p:cNvPr id="8" name="TextBox 7"/>
          <p:cNvSpPr txBox="1"/>
          <p:nvPr/>
        </p:nvSpPr>
        <p:spPr>
          <a:xfrm>
            <a:off x="228600" y="228600"/>
            <a:ext cx="8610600" cy="769441"/>
          </a:xfrm>
          <a:prstGeom prst="rect">
            <a:avLst/>
          </a:prstGeom>
          <a:noFill/>
        </p:spPr>
        <p:txBody>
          <a:bodyPr wrap="square" rtlCol="0">
            <a:spAutoFit/>
          </a:bodyPr>
          <a:lstStyle/>
          <a:p>
            <a:pPr algn="ctr"/>
            <a:r>
              <a:rPr lang="en-US" sz="4400" b="1" dirty="0" smtClean="0">
                <a:solidFill>
                  <a:schemeClr val="accent6">
                    <a:lumMod val="50000"/>
                  </a:schemeClr>
                </a:solidFill>
                <a:latin typeface="+mj-lt"/>
              </a:rPr>
              <a:t>How to Achieve The Desired Goals?</a:t>
            </a:r>
            <a:endParaRPr lang="en-US" sz="4400" b="1" dirty="0">
              <a:solidFill>
                <a:schemeClr val="accent6">
                  <a:lumMod val="50000"/>
                </a:schemeClr>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8915400" cy="4800600"/>
          </a:xfrm>
        </p:spPr>
        <p:txBody>
          <a:bodyPr>
            <a:noAutofit/>
          </a:bodyPr>
          <a:lstStyle/>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Everyone finds change difficult. </a:t>
            </a:r>
          </a:p>
          <a:p>
            <a:pPr lvl="0" algn="just">
              <a:buFont typeface="Wingdings" pitchFamily="2" charset="2"/>
              <a:buChar char="§"/>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Change is not made without inconvenience, even from worse to better. </a:t>
            </a:r>
          </a:p>
          <a:p>
            <a:pPr lvl="0" algn="just">
              <a:buFont typeface="Wingdings" pitchFamily="2" charset="2"/>
              <a:buChar char="§"/>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Throughout the last hundred years academics and practitioners have developed a very extensive body of literature on the theory and practice of change management including the development of a wide range of concepts, models, tools and techniques. </a:t>
            </a:r>
            <a:endParaRPr lang="en-US" sz="2800" b="1" dirty="0" smtClean="0">
              <a:solidFill>
                <a:schemeClr val="accent2">
                  <a:lumMod val="75000"/>
                </a:schemeClr>
              </a:solidFill>
              <a:latin typeface="Times New Roman" pitchFamily="18" charset="0"/>
              <a:cs typeface="Times New Roman" pitchFamily="18" charset="0"/>
            </a:endParaRPr>
          </a:p>
        </p:txBody>
      </p:sp>
      <p:sp>
        <p:nvSpPr>
          <p:cNvPr id="5" name="Title 1"/>
          <p:cNvSpPr txBox="1">
            <a:spLocks/>
          </p:cNvSpPr>
          <p:nvPr/>
        </p:nvSpPr>
        <p:spPr>
          <a:xfrm>
            <a:off x="0" y="76200"/>
            <a:ext cx="9144000" cy="914400"/>
          </a:xfrm>
          <a:prstGeom prst="rect">
            <a:avLst/>
          </a:prstGeom>
        </p:spPr>
        <p:txBody>
          <a:bodyPr vert="horz" anchor="ctr">
            <a:normAutofit fontScale="90000"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There Is Nothing Permanent Except Change</a:t>
            </a:r>
            <a:r>
              <a:rPr kumimoji="0" lang="en-IN" sz="3600" b="0" i="0" u="none" strike="noStrike" kern="1200" cap="none"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 - </a:t>
            </a:r>
            <a:r>
              <a:rPr kumimoji="0" lang="en-IN" sz="2700" b="1" i="1" u="none" strike="noStrike" kern="1200" cap="none" spc="0" normalizeH="0" baseline="0" noProof="0" smtClean="0">
                <a:ln>
                  <a:noFill/>
                </a:ln>
                <a:solidFill>
                  <a:schemeClr val="tx2"/>
                </a:solidFill>
                <a:effectLst>
                  <a:reflection blurRad="12700" stA="48000" endA="300" endPos="55000" dir="5400000" sy="-90000" algn="bl" rotWithShape="0"/>
                </a:effectLst>
                <a:uLnTx/>
                <a:uFillTx/>
                <a:latin typeface="Calisto MT" pitchFamily="18" charset="0"/>
                <a:ea typeface="+mj-ea"/>
                <a:cs typeface="+mj-cs"/>
              </a:rPr>
              <a:t>Characteristics</a:t>
            </a:r>
            <a:endParaRPr kumimoji="0" lang="en-US" sz="2700" b="1" i="1" u="none" strike="noStrike" kern="1200" cap="none" spc="0" normalizeH="0" baseline="0" noProof="0" dirty="0" smtClean="0">
              <a:ln>
                <a:noFill/>
              </a:ln>
              <a:solidFill>
                <a:schemeClr val="tx2"/>
              </a:solidFill>
              <a:effectLst>
                <a:reflection blurRad="12700" stA="48000" endA="300" endPos="55000" dir="5400000" sy="-90000" algn="bl" rotWithShape="0"/>
              </a:effectLst>
              <a:uLnTx/>
              <a:uFillTx/>
              <a:latin typeface="Calisto MT" pitchFamily="18" charset="0"/>
              <a:ea typeface="+mj-ea"/>
              <a:cs typeface="+mj-cs"/>
            </a:endParaRPr>
          </a:p>
        </p:txBody>
      </p:sp>
      <p:sp>
        <p:nvSpPr>
          <p:cNvPr id="7"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a:bodyPr>
          <a:lstStyle/>
          <a:p>
            <a:pPr algn="r"/>
            <a:r>
              <a:rPr lang="en-IN" b="1" cap="none" dirty="0" smtClean="0"/>
              <a:t>Strategic Change Management</a:t>
            </a:r>
            <a:r>
              <a:rPr lang="en-IN" cap="none" dirty="0" smtClean="0"/>
              <a:t> </a:t>
            </a:r>
            <a:endParaRPr lang="en-US" cap="none" dirty="0"/>
          </a:p>
        </p:txBody>
      </p:sp>
      <p:sp>
        <p:nvSpPr>
          <p:cNvPr id="3" name="Content Placeholder 2"/>
          <p:cNvSpPr>
            <a:spLocks noGrp="1"/>
          </p:cNvSpPr>
          <p:nvPr>
            <p:ph idx="1"/>
          </p:nvPr>
        </p:nvSpPr>
        <p:spPr>
          <a:xfrm>
            <a:off x="228600" y="1219200"/>
            <a:ext cx="8763000" cy="5105400"/>
          </a:xfrm>
        </p:spPr>
        <p:txBody>
          <a:bodyPr>
            <a:noAutofit/>
          </a:bodyPr>
          <a:lstStyle/>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Deals with the major intended and emergent change initiatives taken by the library managers, involving utilization of resources, to enhance the performance of libraries in their external environments. </a:t>
            </a:r>
          </a:p>
          <a:p>
            <a:pPr lvl="0" algn="just">
              <a:buFont typeface="Wingdings" pitchFamily="2" charset="2"/>
              <a:buChar char="§"/>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It is the coordination of interrelated activities of functional areas of a library to achieve an established purpose. Managing change is tough, but part of the problem is that there is little agreement on what factors most influence transformation initiatives.</a:t>
            </a: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a:bodyPr>
          <a:lstStyle/>
          <a:p>
            <a:pPr algn="r"/>
            <a:r>
              <a:rPr lang="en-IN" b="1" cap="none" dirty="0" smtClean="0"/>
              <a:t>Strategic Change Management</a:t>
            </a:r>
            <a:r>
              <a:rPr lang="en-IN" cap="none" dirty="0" smtClean="0"/>
              <a:t> </a:t>
            </a:r>
            <a:endParaRPr lang="en-US" cap="none" dirty="0"/>
          </a:p>
        </p:txBody>
      </p:sp>
      <p:sp>
        <p:nvSpPr>
          <p:cNvPr id="3" name="Content Placeholder 2"/>
          <p:cNvSpPr>
            <a:spLocks noGrp="1"/>
          </p:cNvSpPr>
          <p:nvPr>
            <p:ph idx="1"/>
          </p:nvPr>
        </p:nvSpPr>
        <p:spPr>
          <a:xfrm>
            <a:off x="228600" y="1981200"/>
            <a:ext cx="8763000" cy="2286000"/>
          </a:xfrm>
        </p:spPr>
        <p:txBody>
          <a:bodyPr>
            <a:noAutofit/>
          </a:bodyPr>
          <a:lstStyle/>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Change management consists of several critical success factors, which appears to be influenced by two paradigms—</a:t>
            </a:r>
            <a:r>
              <a:rPr lang="en-IN" sz="2800" b="1" u="sng" dirty="0" smtClean="0">
                <a:solidFill>
                  <a:schemeClr val="accent2">
                    <a:lumMod val="75000"/>
                  </a:schemeClr>
                </a:solidFill>
                <a:latin typeface="Times New Roman" pitchFamily="18" charset="0"/>
                <a:cs typeface="Times New Roman" pitchFamily="18" charset="0"/>
              </a:rPr>
              <a:t>Hard factors </a:t>
            </a:r>
            <a:r>
              <a:rPr lang="en-IN" sz="2800" b="1" dirty="0" smtClean="0">
                <a:solidFill>
                  <a:schemeClr val="accent2">
                    <a:lumMod val="75000"/>
                  </a:schemeClr>
                </a:solidFill>
                <a:latin typeface="Times New Roman" pitchFamily="18" charset="0"/>
                <a:cs typeface="Times New Roman" pitchFamily="18" charset="0"/>
              </a:rPr>
              <a:t>and </a:t>
            </a:r>
            <a:r>
              <a:rPr lang="en-IN" sz="2800" b="1" u="sng" dirty="0" smtClean="0">
                <a:solidFill>
                  <a:schemeClr val="accent2">
                    <a:lumMod val="75000"/>
                  </a:schemeClr>
                </a:solidFill>
                <a:latin typeface="Times New Roman" pitchFamily="18" charset="0"/>
                <a:cs typeface="Times New Roman" pitchFamily="18" charset="0"/>
              </a:rPr>
              <a:t>Soft factors</a:t>
            </a:r>
            <a:r>
              <a:rPr lang="en-IN" sz="2800" b="1" dirty="0" smtClean="0">
                <a:solidFill>
                  <a:schemeClr val="accent2">
                    <a:lumMod val="75000"/>
                  </a:schemeClr>
                </a:solidFill>
                <a:latin typeface="Times New Roman" pitchFamily="18" charset="0"/>
                <a:cs typeface="Times New Roman" pitchFamily="18" charset="0"/>
              </a:rPr>
              <a:t>. </a:t>
            </a:r>
            <a:r>
              <a:rPr lang="en-US" sz="2800" b="1" dirty="0" smtClean="0">
                <a:solidFill>
                  <a:schemeClr val="accent2">
                    <a:lumMod val="75000"/>
                  </a:schemeClr>
                </a:solidFill>
                <a:latin typeface="Times New Roman" pitchFamily="18" charset="0"/>
                <a:cs typeface="Times New Roman" pitchFamily="18" charset="0"/>
              </a:rPr>
              <a:t>Both Hard and Soft factors are complementary to each other. </a:t>
            </a:r>
            <a:endParaRPr lang="en-US" sz="2800" b="1" dirty="0">
              <a:solidFill>
                <a:schemeClr val="accent2">
                  <a:lumMod val="75000"/>
                </a:schemeClr>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a:bodyPr>
          <a:lstStyle/>
          <a:p>
            <a:pPr algn="r"/>
            <a:r>
              <a:rPr lang="en-US" b="1" cap="none" dirty="0" smtClean="0"/>
              <a:t>Hard Factors of Change Management</a:t>
            </a:r>
            <a:endParaRPr lang="en-US" cap="none" dirty="0"/>
          </a:p>
        </p:txBody>
      </p:sp>
      <p:sp>
        <p:nvSpPr>
          <p:cNvPr id="3" name="Content Placeholder 2"/>
          <p:cNvSpPr>
            <a:spLocks noGrp="1"/>
          </p:cNvSpPr>
          <p:nvPr>
            <p:ph idx="1"/>
          </p:nvPr>
        </p:nvSpPr>
        <p:spPr>
          <a:xfrm>
            <a:off x="152400" y="1143000"/>
            <a:ext cx="8839200" cy="4495800"/>
          </a:xfrm>
        </p:spPr>
        <p:txBody>
          <a:bodyPr>
            <a:noAutofit/>
          </a:bodyPr>
          <a:lstStyle/>
          <a:p>
            <a:pPr marL="0" lvl="2" indent="0" algn="just">
              <a:buNone/>
            </a:pPr>
            <a:r>
              <a:rPr lang="en-US" sz="2800" b="1" dirty="0" smtClean="0">
                <a:solidFill>
                  <a:schemeClr val="accent2">
                    <a:lumMod val="75000"/>
                  </a:schemeClr>
                </a:solidFill>
                <a:latin typeface="Times New Roman" pitchFamily="18" charset="0"/>
                <a:cs typeface="Times New Roman" pitchFamily="18" charset="0"/>
              </a:rPr>
              <a:t>Hard factors of Change Management are system-oriented and are easier to quantify. </a:t>
            </a:r>
            <a:r>
              <a:rPr lang="en-IN" sz="2800" b="1" dirty="0" smtClean="0">
                <a:solidFill>
                  <a:schemeClr val="accent2">
                    <a:lumMod val="75000"/>
                  </a:schemeClr>
                </a:solidFill>
                <a:latin typeface="Times New Roman" pitchFamily="18" charset="0"/>
                <a:cs typeface="Times New Roman" pitchFamily="18" charset="0"/>
              </a:rPr>
              <a:t>There are four key elements of hard factors </a:t>
            </a:r>
            <a:r>
              <a:rPr lang="en-US" sz="2800" b="1" dirty="0" smtClean="0">
                <a:solidFill>
                  <a:schemeClr val="accent2">
                    <a:lumMod val="75000"/>
                  </a:schemeClr>
                </a:solidFill>
                <a:latin typeface="Times New Roman" pitchFamily="18" charset="0"/>
                <a:cs typeface="Times New Roman" pitchFamily="18" charset="0"/>
              </a:rPr>
              <a:t>(</a:t>
            </a:r>
            <a:r>
              <a:rPr lang="en-US" sz="2800" b="1" dirty="0" err="1" smtClean="0">
                <a:solidFill>
                  <a:schemeClr val="accent2">
                    <a:lumMod val="75000"/>
                  </a:schemeClr>
                </a:solidFill>
                <a:latin typeface="Times New Roman" pitchFamily="18" charset="0"/>
                <a:cs typeface="Times New Roman" pitchFamily="18" charset="0"/>
              </a:rPr>
              <a:t>Sirkin</a:t>
            </a:r>
            <a:r>
              <a:rPr lang="en-US" sz="2800" b="1" dirty="0" smtClean="0">
                <a:solidFill>
                  <a:schemeClr val="accent2">
                    <a:lumMod val="75000"/>
                  </a:schemeClr>
                </a:solidFill>
                <a:latin typeface="Times New Roman" pitchFamily="18" charset="0"/>
                <a:cs typeface="Times New Roman" pitchFamily="18" charset="0"/>
              </a:rPr>
              <a:t>, Keenan and Jackson, 2005):</a:t>
            </a:r>
          </a:p>
          <a:p>
            <a:pPr marL="0" lvl="2" indent="0" algn="just">
              <a:buNone/>
            </a:pPr>
            <a:r>
              <a:rPr lang="en-US" sz="2800" b="1" dirty="0" smtClean="0">
                <a:solidFill>
                  <a:schemeClr val="accent2">
                    <a:lumMod val="75000"/>
                  </a:schemeClr>
                </a:solidFill>
                <a:latin typeface="Times New Roman" pitchFamily="18" charset="0"/>
                <a:cs typeface="Times New Roman" pitchFamily="18" charset="0"/>
              </a:rPr>
              <a:t>	</a:t>
            </a:r>
          </a:p>
          <a:p>
            <a:pPr marL="860425" lvl="2" indent="0" algn="just">
              <a:buFont typeface="Wingdings" pitchFamily="2" charset="2"/>
              <a:buChar char="v"/>
              <a:tabLst>
                <a:tab pos="1084263" algn="l"/>
              </a:tabLst>
            </a:pPr>
            <a:r>
              <a:rPr lang="en-US" sz="2800" b="1" i="1" dirty="0" smtClean="0">
                <a:solidFill>
                  <a:schemeClr val="accent2">
                    <a:lumMod val="75000"/>
                  </a:schemeClr>
                </a:solidFill>
                <a:latin typeface="Times New Roman" pitchFamily="18" charset="0"/>
                <a:cs typeface="Times New Roman" pitchFamily="18" charset="0"/>
              </a:rPr>
              <a:t>	Performance Integrity (PI) </a:t>
            </a:r>
          </a:p>
          <a:p>
            <a:pPr marL="860425" lvl="2" indent="0" algn="just">
              <a:buFont typeface="Wingdings" pitchFamily="2" charset="2"/>
              <a:buChar char="v"/>
              <a:tabLst>
                <a:tab pos="1084263" algn="l"/>
              </a:tabLst>
            </a:pPr>
            <a:r>
              <a:rPr lang="en-US" sz="2800" b="1" i="1" dirty="0" smtClean="0">
                <a:solidFill>
                  <a:schemeClr val="accent2">
                    <a:lumMod val="75000"/>
                  </a:schemeClr>
                </a:solidFill>
                <a:latin typeface="Times New Roman" pitchFamily="18" charset="0"/>
                <a:cs typeface="Times New Roman" pitchFamily="18" charset="0"/>
              </a:rPr>
              <a:t>	Commitment to Change</a:t>
            </a:r>
          </a:p>
          <a:p>
            <a:pPr marL="860425" lvl="2" indent="0" algn="just">
              <a:buFont typeface="Wingdings" pitchFamily="2" charset="2"/>
              <a:buChar char="v"/>
              <a:tabLst>
                <a:tab pos="1030288" algn="l"/>
                <a:tab pos="1084263" algn="l"/>
                <a:tab pos="1147763" algn="l"/>
              </a:tabLst>
            </a:pPr>
            <a:r>
              <a:rPr lang="en-US" sz="2800" b="1" i="1" dirty="0" smtClean="0">
                <a:solidFill>
                  <a:schemeClr val="accent2">
                    <a:lumMod val="75000"/>
                  </a:schemeClr>
                </a:solidFill>
                <a:latin typeface="Times New Roman" pitchFamily="18" charset="0"/>
                <a:cs typeface="Times New Roman" pitchFamily="18" charset="0"/>
              </a:rPr>
              <a:t>Effort to Change</a:t>
            </a:r>
          </a:p>
          <a:p>
            <a:pPr marL="860425" lvl="2" indent="0" algn="just">
              <a:buFont typeface="Wingdings" pitchFamily="2" charset="2"/>
              <a:buChar char="v"/>
              <a:tabLst>
                <a:tab pos="1084263" algn="l"/>
              </a:tabLst>
            </a:pPr>
            <a:r>
              <a:rPr lang="en-US" sz="2800" b="1" i="1" dirty="0" smtClean="0">
                <a:solidFill>
                  <a:schemeClr val="accent2">
                    <a:lumMod val="75000"/>
                  </a:schemeClr>
                </a:solidFill>
                <a:latin typeface="Times New Roman" pitchFamily="18" charset="0"/>
                <a:cs typeface="Times New Roman" pitchFamily="18" charset="0"/>
              </a:rPr>
              <a:t>	</a:t>
            </a:r>
            <a:r>
              <a:rPr lang="en-IN" sz="2800" b="1" i="1" dirty="0" smtClean="0">
                <a:solidFill>
                  <a:schemeClr val="accent2">
                    <a:lumMod val="75000"/>
                  </a:schemeClr>
                </a:solidFill>
                <a:latin typeface="Times New Roman" pitchFamily="18" charset="0"/>
                <a:cs typeface="Times New Roman" pitchFamily="18" charset="0"/>
              </a:rPr>
              <a:t>Intellectual effort relates to the</a:t>
            </a:r>
            <a:endParaRPr lang="en-US" sz="2800" b="1" i="1" dirty="0" smtClean="0">
              <a:solidFill>
                <a:schemeClr val="accent2">
                  <a:lumMod val="75000"/>
                </a:schemeClr>
              </a:solidFill>
              <a:latin typeface="Times New Roman" pitchFamily="18" charset="0"/>
              <a:cs typeface="Times New Roman" pitchFamily="18" charset="0"/>
            </a:endParaRPr>
          </a:p>
          <a:p>
            <a:pPr marL="0" lvl="2" indent="0" algn="just">
              <a:buNone/>
            </a:pPr>
            <a:endParaRPr lang="en-US" sz="2800" dirty="0" smtClean="0"/>
          </a:p>
          <a:p>
            <a:pPr marL="0" lvl="2" indent="0" algn="just">
              <a:buNone/>
            </a:pPr>
            <a:r>
              <a:rPr lang="en-US" sz="2800" dirty="0" smtClean="0"/>
              <a:t>	</a:t>
            </a:r>
          </a:p>
          <a:p>
            <a:pPr marL="0" lvl="2" indent="0" algn="just">
              <a:buNone/>
            </a:pPr>
            <a:endParaRPr lang="en-US" sz="2800" b="1" dirty="0" smtClean="0">
              <a:solidFill>
                <a:schemeClr val="accent2">
                  <a:lumMod val="75000"/>
                </a:schemeClr>
              </a:solidFill>
              <a:latin typeface="Times New Roman" pitchFamily="18" charset="0"/>
              <a:cs typeface="Times New Roman" pitchFamily="18" charset="0"/>
            </a:endParaRPr>
          </a:p>
          <a:p>
            <a:pPr marL="0" lvl="2" indent="0" algn="just">
              <a:buNone/>
            </a:pPr>
            <a:endParaRPr lang="en-US" sz="2800" b="1" dirty="0" smtClean="0">
              <a:solidFill>
                <a:schemeClr val="accent2">
                  <a:lumMod val="75000"/>
                </a:schemeClr>
              </a:solidFill>
              <a:latin typeface="Times New Roman" pitchFamily="18" charset="0"/>
              <a:cs typeface="Times New Roman" pitchFamily="18" charset="0"/>
            </a:endParaRPr>
          </a:p>
          <a:p>
            <a:pPr marL="0" lvl="2" indent="0" algn="just">
              <a:buNone/>
            </a:pPr>
            <a:endParaRPr lang="en-US" sz="2800" b="1" dirty="0">
              <a:solidFill>
                <a:schemeClr val="accent2">
                  <a:lumMod val="75000"/>
                </a:schemeClr>
              </a:solidFill>
              <a:latin typeface="Times New Roman" pitchFamily="18" charset="0"/>
              <a:cs typeface="Times New Roman" pitchFamily="18" charset="0"/>
            </a:endParaRPr>
          </a:p>
        </p:txBody>
      </p:sp>
      <p:sp>
        <p:nvSpPr>
          <p:cNvPr id="6"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a:bodyPr>
          <a:lstStyle/>
          <a:p>
            <a:pPr algn="r"/>
            <a:r>
              <a:rPr lang="en-US" b="1" cap="none" dirty="0" smtClean="0"/>
              <a:t>Soft Factors of Change Management</a:t>
            </a:r>
            <a:endParaRPr lang="en-US" cap="none" dirty="0"/>
          </a:p>
        </p:txBody>
      </p:sp>
      <p:sp>
        <p:nvSpPr>
          <p:cNvPr id="3" name="Content Placeholder 2"/>
          <p:cNvSpPr>
            <a:spLocks noGrp="1"/>
          </p:cNvSpPr>
          <p:nvPr>
            <p:ph idx="1"/>
          </p:nvPr>
        </p:nvSpPr>
        <p:spPr>
          <a:xfrm>
            <a:off x="152400" y="1143000"/>
            <a:ext cx="8839200" cy="4495800"/>
          </a:xfrm>
        </p:spPr>
        <p:txBody>
          <a:bodyPr>
            <a:noAutofit/>
          </a:bodyPr>
          <a:lstStyle/>
          <a:p>
            <a:pPr marL="860425" lvl="2" indent="0" algn="just">
              <a:buFont typeface="Wingdings" pitchFamily="2" charset="2"/>
              <a:buChar char="v"/>
              <a:tabLst>
                <a:tab pos="1084263" algn="l"/>
              </a:tabLst>
            </a:pPr>
            <a:r>
              <a:rPr lang="en-US" sz="2800" b="1" i="1" dirty="0" smtClean="0">
                <a:solidFill>
                  <a:schemeClr val="accent2">
                    <a:lumMod val="75000"/>
                  </a:schemeClr>
                </a:solidFill>
                <a:latin typeface="Times New Roman" pitchFamily="18" charset="0"/>
                <a:cs typeface="Times New Roman" pitchFamily="18" charset="0"/>
              </a:rPr>
              <a:t>Leadership of Change </a:t>
            </a:r>
          </a:p>
          <a:p>
            <a:pPr marL="860425" lvl="2" indent="0" algn="just">
              <a:buFont typeface="Wingdings" pitchFamily="2" charset="2"/>
              <a:buChar char="v"/>
              <a:tabLst>
                <a:tab pos="1084263" algn="l"/>
              </a:tabLst>
            </a:pPr>
            <a:r>
              <a:rPr lang="en-US" sz="2800" b="1" i="1" dirty="0" smtClean="0">
                <a:solidFill>
                  <a:schemeClr val="accent2">
                    <a:lumMod val="75000"/>
                  </a:schemeClr>
                </a:solidFill>
                <a:latin typeface="Times New Roman" pitchFamily="18" charset="0"/>
                <a:cs typeface="Times New Roman" pitchFamily="18" charset="0"/>
              </a:rPr>
              <a:t>Team Work</a:t>
            </a:r>
          </a:p>
          <a:p>
            <a:pPr marL="860425" lvl="2" indent="0" algn="just">
              <a:buFont typeface="Wingdings" pitchFamily="2" charset="2"/>
              <a:buChar char="v"/>
              <a:tabLst>
                <a:tab pos="1084263" algn="l"/>
              </a:tabLst>
            </a:pPr>
            <a:r>
              <a:rPr lang="en-US" sz="2800" b="1" i="1" dirty="0" smtClean="0">
                <a:solidFill>
                  <a:schemeClr val="accent2">
                    <a:lumMod val="75000"/>
                  </a:schemeClr>
                </a:solidFill>
                <a:latin typeface="Times New Roman" pitchFamily="18" charset="0"/>
                <a:cs typeface="Times New Roman" pitchFamily="18" charset="0"/>
              </a:rPr>
              <a:t>Communication</a:t>
            </a:r>
          </a:p>
          <a:p>
            <a:pPr marL="860425" lvl="2" indent="0" algn="just">
              <a:buFont typeface="Wingdings" pitchFamily="2" charset="2"/>
              <a:buChar char="v"/>
              <a:tabLst>
                <a:tab pos="1084263" algn="l"/>
              </a:tabLst>
            </a:pPr>
            <a:r>
              <a:rPr lang="en-US" sz="2800" b="1" i="1" dirty="0" smtClean="0">
                <a:solidFill>
                  <a:schemeClr val="accent2">
                    <a:lumMod val="75000"/>
                  </a:schemeClr>
                </a:solidFill>
                <a:latin typeface="Times New Roman" pitchFamily="18" charset="0"/>
                <a:cs typeface="Times New Roman" pitchFamily="18" charset="0"/>
              </a:rPr>
              <a:t>	</a:t>
            </a:r>
            <a:r>
              <a:rPr lang="en-IN" sz="2800" b="1" i="1" dirty="0" smtClean="0">
                <a:solidFill>
                  <a:schemeClr val="accent2">
                    <a:lumMod val="75000"/>
                  </a:schemeClr>
                </a:solidFill>
                <a:latin typeface="Times New Roman" pitchFamily="18" charset="0"/>
                <a:cs typeface="Times New Roman" pitchFamily="18" charset="0"/>
              </a:rPr>
              <a:t>Motivation</a:t>
            </a:r>
          </a:p>
          <a:p>
            <a:pPr marL="860425" lvl="2" indent="0" algn="just">
              <a:buFont typeface="Wingdings" pitchFamily="2" charset="2"/>
              <a:buChar char="v"/>
              <a:tabLst>
                <a:tab pos="1084263" algn="l"/>
              </a:tabLst>
            </a:pPr>
            <a:r>
              <a:rPr lang="en-IN" sz="2800" b="1" i="1" dirty="0" smtClean="0">
                <a:solidFill>
                  <a:schemeClr val="accent2">
                    <a:lumMod val="75000"/>
                  </a:schemeClr>
                </a:solidFill>
                <a:latin typeface="Times New Roman" pitchFamily="18" charset="0"/>
                <a:cs typeface="Times New Roman" pitchFamily="18" charset="0"/>
              </a:rPr>
              <a:t>Culture</a:t>
            </a:r>
          </a:p>
          <a:p>
            <a:pPr marL="860425" lvl="2" indent="0" algn="just">
              <a:buFont typeface="Wingdings" pitchFamily="2" charset="2"/>
              <a:buChar char="v"/>
              <a:tabLst>
                <a:tab pos="1084263" algn="l"/>
              </a:tabLst>
            </a:pPr>
            <a:r>
              <a:rPr lang="en-IN" sz="2800" b="1" i="1" dirty="0" smtClean="0">
                <a:solidFill>
                  <a:schemeClr val="accent2">
                    <a:lumMod val="75000"/>
                  </a:schemeClr>
                </a:solidFill>
                <a:latin typeface="Times New Roman" pitchFamily="18" charset="0"/>
                <a:cs typeface="Times New Roman" pitchFamily="18" charset="0"/>
              </a:rPr>
              <a:t>Attitude towards Change (Personal &amp; Productivity)</a:t>
            </a:r>
          </a:p>
          <a:p>
            <a:pPr marL="860425" lvl="2" indent="0" algn="just">
              <a:buFont typeface="Wingdings" pitchFamily="2" charset="2"/>
              <a:buChar char="v"/>
              <a:tabLst>
                <a:tab pos="1084263" algn="l"/>
              </a:tabLst>
            </a:pPr>
            <a:r>
              <a:rPr lang="en-IN" sz="2800" b="1" i="1" dirty="0" smtClean="0">
                <a:solidFill>
                  <a:schemeClr val="accent2">
                    <a:lumMod val="75000"/>
                  </a:schemeClr>
                </a:solidFill>
                <a:latin typeface="Times New Roman" pitchFamily="18" charset="0"/>
                <a:cs typeface="Times New Roman" pitchFamily="18" charset="0"/>
              </a:rPr>
              <a:t>Mentality towards Work</a:t>
            </a:r>
            <a:endParaRPr lang="en-US" sz="2800" b="1" i="1" dirty="0" smtClean="0">
              <a:solidFill>
                <a:schemeClr val="accent2">
                  <a:lumMod val="75000"/>
                </a:schemeClr>
              </a:solidFill>
              <a:latin typeface="Times New Roman" pitchFamily="18" charset="0"/>
              <a:cs typeface="Times New Roman" pitchFamily="18" charset="0"/>
            </a:endParaRPr>
          </a:p>
          <a:p>
            <a:pPr marL="0" lvl="2" indent="0" algn="just">
              <a:buNone/>
            </a:pPr>
            <a:endParaRPr lang="en-US" sz="2800" dirty="0" smtClean="0"/>
          </a:p>
          <a:p>
            <a:pPr marL="0" lvl="2" indent="0" algn="just">
              <a:buNone/>
            </a:pPr>
            <a:r>
              <a:rPr lang="en-US" sz="2800" dirty="0" smtClean="0"/>
              <a:t>	</a:t>
            </a:r>
          </a:p>
          <a:p>
            <a:pPr marL="0" lvl="2" indent="0" algn="just">
              <a:buNone/>
            </a:pPr>
            <a:endParaRPr lang="en-US" sz="2800" b="1" dirty="0" smtClean="0">
              <a:solidFill>
                <a:schemeClr val="accent2">
                  <a:lumMod val="75000"/>
                </a:schemeClr>
              </a:solidFill>
              <a:latin typeface="Times New Roman" pitchFamily="18" charset="0"/>
              <a:cs typeface="Times New Roman" pitchFamily="18" charset="0"/>
            </a:endParaRPr>
          </a:p>
          <a:p>
            <a:pPr marL="0" lvl="2" indent="0" algn="just">
              <a:buNone/>
            </a:pPr>
            <a:endParaRPr lang="en-US" sz="2800" b="1" dirty="0" smtClean="0">
              <a:solidFill>
                <a:schemeClr val="accent2">
                  <a:lumMod val="75000"/>
                </a:schemeClr>
              </a:solidFill>
              <a:latin typeface="Times New Roman" pitchFamily="18" charset="0"/>
              <a:cs typeface="Times New Roman" pitchFamily="18" charset="0"/>
            </a:endParaRPr>
          </a:p>
          <a:p>
            <a:pPr marL="0" lvl="2" indent="0" algn="just">
              <a:buNone/>
            </a:pPr>
            <a:endParaRPr lang="en-US" sz="2800" b="1" dirty="0">
              <a:solidFill>
                <a:schemeClr val="accent2">
                  <a:lumMod val="75000"/>
                </a:schemeClr>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a:bodyPr>
          <a:lstStyle/>
          <a:p>
            <a:pPr algn="r"/>
            <a:r>
              <a:rPr lang="en-US" b="1" cap="none" dirty="0" smtClean="0"/>
              <a:t>Conclusions</a:t>
            </a:r>
            <a:endParaRPr lang="en-US" cap="none" dirty="0"/>
          </a:p>
        </p:txBody>
      </p:sp>
      <p:sp>
        <p:nvSpPr>
          <p:cNvPr id="3" name="Content Placeholder 2"/>
          <p:cNvSpPr>
            <a:spLocks noGrp="1"/>
          </p:cNvSpPr>
          <p:nvPr>
            <p:ph idx="1"/>
          </p:nvPr>
        </p:nvSpPr>
        <p:spPr>
          <a:xfrm>
            <a:off x="152400" y="1066800"/>
            <a:ext cx="8839200" cy="5410200"/>
          </a:xfrm>
        </p:spPr>
        <p:txBody>
          <a:bodyPr>
            <a:noAutofit/>
          </a:bodyPr>
          <a:lstStyle/>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Managing Change can be easily installed on the given library or information centre by creating organisational context for change, and it is to be customized by blending </a:t>
            </a:r>
            <a:r>
              <a:rPr lang="en-IN" sz="2800" b="1" u="sng" dirty="0" smtClean="0">
                <a:solidFill>
                  <a:schemeClr val="accent2">
                    <a:lumMod val="75000"/>
                  </a:schemeClr>
                </a:solidFill>
                <a:latin typeface="Times New Roman" pitchFamily="18" charset="0"/>
                <a:cs typeface="Times New Roman" pitchFamily="18" charset="0"/>
              </a:rPr>
              <a:t>“Hard” and “Soft” change</a:t>
            </a:r>
            <a:r>
              <a:rPr lang="en-IN" sz="2800" b="1" dirty="0" smtClean="0">
                <a:solidFill>
                  <a:schemeClr val="accent2">
                    <a:lumMod val="75000"/>
                  </a:schemeClr>
                </a:solidFill>
                <a:latin typeface="Times New Roman" pitchFamily="18" charset="0"/>
                <a:cs typeface="Times New Roman" pitchFamily="18" charset="0"/>
              </a:rPr>
              <a:t> strategies to library competencies. </a:t>
            </a: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It is sometimes called that the “soft” side of change, managing the people side of a change is often the most challenging and critical component of an organizational transformation. </a:t>
            </a: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US" sz="2800" b="1" dirty="0" smtClean="0">
                <a:solidFill>
                  <a:schemeClr val="accent2">
                    <a:lumMod val="75000"/>
                  </a:schemeClr>
                </a:solidFill>
                <a:latin typeface="Times New Roman" pitchFamily="18" charset="0"/>
                <a:cs typeface="Times New Roman" pitchFamily="18" charset="0"/>
              </a:rPr>
              <a:t>Soft factors of change </a:t>
            </a:r>
            <a:r>
              <a:rPr lang="en-IN" sz="2800" b="1" dirty="0" smtClean="0">
                <a:solidFill>
                  <a:schemeClr val="accent2">
                    <a:lumMod val="75000"/>
                  </a:schemeClr>
                </a:solidFill>
                <a:latin typeface="Times New Roman" pitchFamily="18" charset="0"/>
                <a:cs typeface="Times New Roman" pitchFamily="18" charset="0"/>
              </a:rPr>
              <a:t>have influential bearing on the success of the implementation of change management programme.  </a:t>
            </a:r>
            <a:endParaRPr lang="en-US" sz="2800" b="1" dirty="0">
              <a:solidFill>
                <a:schemeClr val="accent2">
                  <a:lumMod val="75000"/>
                </a:schemeClr>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a:bodyPr>
          <a:lstStyle/>
          <a:p>
            <a:pPr algn="r"/>
            <a:r>
              <a:rPr lang="en-US" b="1" cap="none" dirty="0" smtClean="0"/>
              <a:t>Conclusions</a:t>
            </a:r>
            <a:endParaRPr lang="en-US" cap="none" dirty="0"/>
          </a:p>
        </p:txBody>
      </p:sp>
      <p:sp>
        <p:nvSpPr>
          <p:cNvPr id="3" name="Content Placeholder 2"/>
          <p:cNvSpPr>
            <a:spLocks noGrp="1"/>
          </p:cNvSpPr>
          <p:nvPr>
            <p:ph idx="1"/>
          </p:nvPr>
        </p:nvSpPr>
        <p:spPr>
          <a:xfrm>
            <a:off x="152400" y="1066800"/>
            <a:ext cx="8839200" cy="5410200"/>
          </a:xfrm>
        </p:spPr>
        <p:txBody>
          <a:bodyPr>
            <a:noAutofit/>
          </a:bodyPr>
          <a:lstStyle/>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Although change in culture and motivation level can be indirectly measured through surveys and interviews, it is difficult to get reliable data on soft factors. </a:t>
            </a:r>
          </a:p>
          <a:p>
            <a:pPr lvl="0" algn="just">
              <a:buFont typeface="Wingdings" pitchFamily="2" charset="2"/>
              <a:buChar char="§"/>
            </a:pPr>
            <a:endParaRPr lang="en-US" sz="2800" b="1" dirty="0" smtClean="0">
              <a:solidFill>
                <a:schemeClr val="accent2">
                  <a:lumMod val="75000"/>
                </a:schemeClr>
              </a:solidFill>
              <a:latin typeface="Times New Roman" pitchFamily="18" charset="0"/>
              <a:cs typeface="Times New Roman" pitchFamily="18" charset="0"/>
            </a:endParaRPr>
          </a:p>
          <a:p>
            <a:pPr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We can say that the effectiveness of soft and hard factors in implementing changes to achieve quality improvement and increased organizational performance are under way but not yet fully coordinated and targeted at the task of implementing changes in the library and information centres. </a:t>
            </a:r>
            <a:endParaRPr lang="en-US" sz="2800" b="1" dirty="0">
              <a:solidFill>
                <a:schemeClr val="accent2">
                  <a:lumMod val="75000"/>
                </a:schemeClr>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a:bodyPr>
          <a:lstStyle/>
          <a:p>
            <a:pPr algn="r"/>
            <a:r>
              <a:rPr lang="en-US" b="1" cap="none" dirty="0" smtClean="0"/>
              <a:t>Conclusions</a:t>
            </a:r>
            <a:endParaRPr lang="en-US" cap="none" dirty="0"/>
          </a:p>
        </p:txBody>
      </p:sp>
      <p:sp>
        <p:nvSpPr>
          <p:cNvPr id="3" name="Content Placeholder 2"/>
          <p:cNvSpPr>
            <a:spLocks noGrp="1"/>
          </p:cNvSpPr>
          <p:nvPr>
            <p:ph idx="1"/>
          </p:nvPr>
        </p:nvSpPr>
        <p:spPr>
          <a:xfrm>
            <a:off x="152400" y="1066800"/>
            <a:ext cx="8839200" cy="5410200"/>
          </a:xfrm>
        </p:spPr>
        <p:txBody>
          <a:bodyPr>
            <a:noAutofit/>
          </a:bodyPr>
          <a:lstStyle/>
          <a:p>
            <a:pPr lvl="0" algn="just">
              <a:buFont typeface="Wingdings" pitchFamily="2" charset="2"/>
              <a:buChar char="§"/>
            </a:pPr>
            <a:r>
              <a:rPr lang="en-IN" sz="2700" b="1" dirty="0" smtClean="0">
                <a:solidFill>
                  <a:schemeClr val="accent2">
                    <a:lumMod val="75000"/>
                  </a:schemeClr>
                </a:solidFill>
                <a:latin typeface="Times New Roman" pitchFamily="18" charset="0"/>
                <a:cs typeface="Times New Roman" pitchFamily="18" charset="0"/>
              </a:rPr>
              <a:t>Whether the influence of hard and soft factors on change management is a new way of implementing the changes in the library and information centres must await the test of time. However, there can be little doubt that the concept has had a significant impact on the thinking of professionals working in a variety of fields. </a:t>
            </a:r>
          </a:p>
          <a:p>
            <a:pPr lvl="0" algn="just">
              <a:buNone/>
            </a:pPr>
            <a:endParaRPr lang="en-US" sz="27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700" b="1" dirty="0" smtClean="0">
                <a:solidFill>
                  <a:schemeClr val="accent2">
                    <a:lumMod val="75000"/>
                  </a:schemeClr>
                </a:solidFill>
                <a:latin typeface="Times New Roman" pitchFamily="18" charset="0"/>
                <a:cs typeface="Times New Roman" pitchFamily="18" charset="0"/>
              </a:rPr>
              <a:t>Changing the management style of the library managers, improving the relationships between the staff and building closer relationships with the library manager may prove to be beneficial in implementing changes in the libraries. </a:t>
            </a:r>
            <a:endParaRPr lang="en-US" sz="2700" b="1" dirty="0">
              <a:solidFill>
                <a:schemeClr val="accent2">
                  <a:lumMod val="75000"/>
                </a:schemeClr>
              </a:solidFill>
              <a:latin typeface="Times New Roman" pitchFamily="18" charset="0"/>
              <a:cs typeface="Times New Roman" pitchFamily="18" charset="0"/>
            </a:endParaRPr>
          </a:p>
        </p:txBody>
      </p:sp>
      <p:sp>
        <p:nvSpPr>
          <p:cNvPr id="7"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38400"/>
            <a:ext cx="9144000" cy="1371600"/>
          </a:xfrm>
        </p:spPr>
        <p:txBody>
          <a:bodyPr>
            <a:noAutofit/>
          </a:bodyPr>
          <a:lstStyle/>
          <a:p>
            <a:pPr marL="0" indent="0" algn="ctr">
              <a:buNone/>
            </a:pPr>
            <a:r>
              <a:rPr lang="en-US" sz="8000" b="1" dirty="0" smtClean="0">
                <a:latin typeface="AR DECODE" pitchFamily="2" charset="0"/>
              </a:rPr>
              <a:t>Thank You</a:t>
            </a:r>
            <a:endParaRPr lang="en-US" sz="8000" dirty="0">
              <a:latin typeface="AR DECODE" pitchFamily="2" charset="0"/>
            </a:endParaRPr>
          </a:p>
        </p:txBody>
      </p:sp>
      <p:sp>
        <p:nvSpPr>
          <p:cNvPr id="4" name="TextBox 3"/>
          <p:cNvSpPr txBox="1"/>
          <p:nvPr/>
        </p:nvSpPr>
        <p:spPr>
          <a:xfrm>
            <a:off x="0" y="4919008"/>
            <a:ext cx="9144000" cy="1938992"/>
          </a:xfrm>
          <a:prstGeom prst="rect">
            <a:avLst/>
          </a:prstGeom>
          <a:noFill/>
        </p:spPr>
        <p:txBody>
          <a:bodyPr wrap="square" rtlCol="0">
            <a:spAutoFit/>
          </a:bodyPr>
          <a:lstStyle/>
          <a:p>
            <a:pPr algn="just"/>
            <a:r>
              <a:rPr lang="en-US" sz="2400" b="1" dirty="0" smtClean="0">
                <a:solidFill>
                  <a:schemeClr val="accent5">
                    <a:lumMod val="50000"/>
                  </a:schemeClr>
                </a:solidFill>
                <a:latin typeface="Times New Roman" pitchFamily="18" charset="0"/>
                <a:cs typeface="Times New Roman" pitchFamily="18" charset="0"/>
              </a:rPr>
              <a:t>Dr. </a:t>
            </a:r>
            <a:r>
              <a:rPr lang="en-US" sz="2400" b="1" dirty="0" err="1" smtClean="0">
                <a:solidFill>
                  <a:schemeClr val="accent5">
                    <a:lumMod val="50000"/>
                  </a:schemeClr>
                </a:solidFill>
                <a:latin typeface="Times New Roman" pitchFamily="18" charset="0"/>
                <a:cs typeface="Times New Roman" pitchFamily="18" charset="0"/>
              </a:rPr>
              <a:t>Arun</a:t>
            </a:r>
            <a:r>
              <a:rPr lang="en-US" sz="2400" b="1" dirty="0" smtClean="0">
                <a:solidFill>
                  <a:schemeClr val="accent5">
                    <a:lumMod val="50000"/>
                  </a:schemeClr>
                </a:solidFill>
                <a:latin typeface="Times New Roman" pitchFamily="18" charset="0"/>
                <a:cs typeface="Times New Roman" pitchFamily="18" charset="0"/>
              </a:rPr>
              <a:t> Kumar </a:t>
            </a:r>
            <a:r>
              <a:rPr lang="en-US" sz="2400" b="1" dirty="0" err="1" smtClean="0">
                <a:solidFill>
                  <a:schemeClr val="accent5">
                    <a:lumMod val="50000"/>
                  </a:schemeClr>
                </a:solidFill>
                <a:latin typeface="Times New Roman" pitchFamily="18" charset="0"/>
                <a:cs typeface="Times New Roman" pitchFamily="18" charset="0"/>
              </a:rPr>
              <a:t>Chakraborty</a:t>
            </a:r>
            <a:endParaRPr lang="en-US" sz="2400" b="1" dirty="0" smtClean="0">
              <a:solidFill>
                <a:schemeClr val="accent5">
                  <a:lumMod val="50000"/>
                </a:schemeClr>
              </a:solidFill>
              <a:latin typeface="Times New Roman" pitchFamily="18" charset="0"/>
              <a:cs typeface="Times New Roman" pitchFamily="18" charset="0"/>
            </a:endParaRPr>
          </a:p>
          <a:p>
            <a:pPr algn="just"/>
            <a:r>
              <a:rPr lang="en-US" sz="2400" b="1" dirty="0" smtClean="0">
                <a:solidFill>
                  <a:schemeClr val="accent5">
                    <a:lumMod val="50000"/>
                  </a:schemeClr>
                </a:solidFill>
                <a:latin typeface="Times New Roman" pitchFamily="18" charset="0"/>
                <a:cs typeface="Times New Roman" pitchFamily="18" charset="0"/>
              </a:rPr>
              <a:t>Director General, RRRLF &amp; National Library</a:t>
            </a:r>
          </a:p>
          <a:p>
            <a:pPr algn="just"/>
            <a:r>
              <a:rPr lang="en-US" sz="2400" b="1" dirty="0" smtClean="0">
                <a:solidFill>
                  <a:schemeClr val="accent5">
                    <a:lumMod val="50000"/>
                  </a:schemeClr>
                </a:solidFill>
                <a:latin typeface="Times New Roman" pitchFamily="18" charset="0"/>
                <a:cs typeface="Times New Roman" pitchFamily="18" charset="0"/>
              </a:rPr>
              <a:t>Addl. Mission Director, NML, Ministry of Culture, Govt. of India</a:t>
            </a:r>
          </a:p>
          <a:p>
            <a:pPr algn="just"/>
            <a:r>
              <a:rPr lang="en-US" sz="2400" b="1" dirty="0" smtClean="0">
                <a:solidFill>
                  <a:schemeClr val="accent5">
                    <a:lumMod val="50000"/>
                  </a:schemeClr>
                </a:solidFill>
                <a:latin typeface="Times New Roman" pitchFamily="18" charset="0"/>
                <a:cs typeface="Times New Roman" pitchFamily="18" charset="0"/>
              </a:rPr>
              <a:t>Email: </a:t>
            </a:r>
            <a:r>
              <a:rPr lang="en-US" sz="2400" b="1" dirty="0" smtClean="0">
                <a:solidFill>
                  <a:schemeClr val="accent5">
                    <a:lumMod val="50000"/>
                  </a:schemeClr>
                </a:solidFill>
                <a:latin typeface="Times New Roman" pitchFamily="18" charset="0"/>
                <a:cs typeface="Times New Roman" pitchFamily="18" charset="0"/>
                <a:hlinkClick r:id="rId3"/>
              </a:rPr>
              <a:t>dg-rrrlf@nic.in</a:t>
            </a:r>
            <a:r>
              <a:rPr lang="en-US" sz="2400" b="1" dirty="0" smtClean="0">
                <a:solidFill>
                  <a:schemeClr val="accent5">
                    <a:lumMod val="50000"/>
                  </a:schemeClr>
                </a:solidFill>
                <a:latin typeface="Times New Roman" pitchFamily="18" charset="0"/>
                <a:cs typeface="Times New Roman" pitchFamily="18" charset="0"/>
              </a:rPr>
              <a:t>, Mob: 9433323424</a:t>
            </a:r>
          </a:p>
          <a:p>
            <a:pPr algn="just"/>
            <a:r>
              <a:rPr lang="en-US" sz="2400" b="1" dirty="0" smtClean="0">
                <a:solidFill>
                  <a:schemeClr val="accent5">
                    <a:lumMod val="50000"/>
                  </a:schemeClr>
                </a:solidFill>
                <a:latin typeface="Times New Roman" pitchFamily="18" charset="0"/>
                <a:cs typeface="Times New Roman" pitchFamily="18" charset="0"/>
              </a:rPr>
              <a:t>DD-34, Sector-I, Salt Lake, Kolkata 700064</a:t>
            </a:r>
            <a:endParaRPr lang="en-US" sz="2400" b="1" dirty="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fontScale="90000"/>
          </a:bodyPr>
          <a:lstStyle/>
          <a:p>
            <a:pPr algn="r"/>
            <a:r>
              <a:rPr lang="en-IN" b="1" cap="none" dirty="0" smtClean="0"/>
              <a:t>There Is Nothing Permanent Except Change</a:t>
            </a:r>
            <a:r>
              <a:rPr lang="en-IN" cap="none" dirty="0" smtClean="0"/>
              <a:t> - </a:t>
            </a:r>
            <a:r>
              <a:rPr lang="en-IN" sz="2700" b="1" i="1" cap="none" dirty="0" smtClean="0">
                <a:latin typeface="Calisto MT" pitchFamily="18" charset="0"/>
              </a:rPr>
              <a:t>Characteristics</a:t>
            </a:r>
            <a:endParaRPr lang="en-US" sz="2700" b="1" i="1" cap="none" dirty="0" smtClean="0">
              <a:latin typeface="Calisto MT" pitchFamily="18" charset="0"/>
            </a:endParaRPr>
          </a:p>
        </p:txBody>
      </p:sp>
      <p:sp>
        <p:nvSpPr>
          <p:cNvPr id="3" name="Content Placeholder 2"/>
          <p:cNvSpPr>
            <a:spLocks noGrp="1"/>
          </p:cNvSpPr>
          <p:nvPr>
            <p:ph idx="1"/>
          </p:nvPr>
        </p:nvSpPr>
        <p:spPr>
          <a:xfrm>
            <a:off x="76200" y="990600"/>
            <a:ext cx="8991600" cy="4800600"/>
          </a:xfrm>
        </p:spPr>
        <p:txBody>
          <a:bodyPr>
            <a:noAutofit/>
          </a:bodyPr>
          <a:lstStyle/>
          <a:p>
            <a:pPr lvl="0" algn="just">
              <a:buFont typeface="Wingdings" pitchFamily="2" charset="2"/>
              <a:buChar char="§"/>
            </a:pPr>
            <a:r>
              <a:rPr lang="en-IN" sz="2250" b="1" dirty="0" smtClean="0">
                <a:solidFill>
                  <a:schemeClr val="accent2">
                    <a:lumMod val="75000"/>
                  </a:schemeClr>
                </a:solidFill>
                <a:latin typeface="Times New Roman" pitchFamily="18" charset="0"/>
                <a:cs typeface="Times New Roman" pitchFamily="18" charset="0"/>
              </a:rPr>
              <a:t>Change has a considerable psychological impact on the human mind. </a:t>
            </a:r>
          </a:p>
          <a:p>
            <a:pPr lvl="0" algn="just">
              <a:buFont typeface="Wingdings" pitchFamily="2" charset="2"/>
              <a:buChar char="§"/>
            </a:pPr>
            <a:endParaRPr lang="en-US" sz="225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250" b="1" dirty="0" smtClean="0">
                <a:solidFill>
                  <a:schemeClr val="accent2">
                    <a:lumMod val="75000"/>
                  </a:schemeClr>
                </a:solidFill>
                <a:latin typeface="Times New Roman" pitchFamily="18" charset="0"/>
                <a:cs typeface="Times New Roman" pitchFamily="18" charset="0"/>
              </a:rPr>
              <a:t>To the fearful it is threatening because it means that things may get worse. </a:t>
            </a:r>
          </a:p>
          <a:p>
            <a:pPr lvl="0" algn="just">
              <a:buFont typeface="Wingdings" pitchFamily="2" charset="2"/>
              <a:buChar char="§"/>
            </a:pPr>
            <a:endParaRPr lang="en-US" sz="225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250" b="1" dirty="0" smtClean="0">
                <a:solidFill>
                  <a:schemeClr val="accent2">
                    <a:lumMod val="75000"/>
                  </a:schemeClr>
                </a:solidFill>
                <a:latin typeface="Times New Roman" pitchFamily="18" charset="0"/>
                <a:cs typeface="Times New Roman" pitchFamily="18" charset="0"/>
              </a:rPr>
              <a:t>To the hopeful it is encouraging because things may get better.</a:t>
            </a:r>
          </a:p>
          <a:p>
            <a:pPr lvl="0" algn="just">
              <a:buFont typeface="Wingdings" pitchFamily="2" charset="2"/>
              <a:buChar char="§"/>
            </a:pPr>
            <a:endParaRPr lang="en-US" sz="225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250" b="1" dirty="0" smtClean="0">
                <a:solidFill>
                  <a:schemeClr val="accent2">
                    <a:lumMod val="75000"/>
                  </a:schemeClr>
                </a:solidFill>
                <a:latin typeface="Times New Roman" pitchFamily="18" charset="0"/>
                <a:cs typeface="Times New Roman" pitchFamily="18" charset="0"/>
              </a:rPr>
              <a:t>To the confident it is inspiring because the challenge exists to make things better. </a:t>
            </a:r>
          </a:p>
          <a:p>
            <a:pPr lvl="0" algn="just">
              <a:buFont typeface="Wingdings" pitchFamily="2" charset="2"/>
              <a:buChar char="§"/>
            </a:pPr>
            <a:endParaRPr lang="en-IN" sz="2250" b="1" dirty="0" smtClean="0">
              <a:solidFill>
                <a:schemeClr val="accent2">
                  <a:lumMod val="75000"/>
                </a:schemeClr>
              </a:solidFill>
              <a:latin typeface="Times New Roman" pitchFamily="18" charset="0"/>
              <a:cs typeface="Times New Roman" pitchFamily="18" charset="0"/>
            </a:endParaRPr>
          </a:p>
          <a:p>
            <a:pPr algn="just">
              <a:buFont typeface="Wingdings" pitchFamily="2" charset="2"/>
              <a:buChar char="§"/>
            </a:pPr>
            <a:r>
              <a:rPr lang="en-IN" sz="2250" b="1" dirty="0" smtClean="0">
                <a:solidFill>
                  <a:schemeClr val="accent2">
                    <a:lumMod val="75000"/>
                  </a:schemeClr>
                </a:solidFill>
                <a:latin typeface="Times New Roman" pitchFamily="18" charset="0"/>
                <a:cs typeface="Times New Roman" pitchFamily="18" charset="0"/>
              </a:rPr>
              <a:t>Thus managing change appears to be tough, there is little agreement on what factors most influence transformation initiatives. </a:t>
            </a:r>
            <a:endParaRPr lang="en-US" sz="225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endParaRPr lang="en-US" sz="2250" b="1" dirty="0">
              <a:solidFill>
                <a:schemeClr val="accent2">
                  <a:lumMod val="75000"/>
                </a:schemeClr>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fontScale="90000"/>
          </a:bodyPr>
          <a:lstStyle/>
          <a:p>
            <a:pPr algn="r"/>
            <a:r>
              <a:rPr lang="en-IN" b="1" cap="none" dirty="0" smtClean="0"/>
              <a:t>Change Management: </a:t>
            </a:r>
            <a:br>
              <a:rPr lang="en-IN" b="1" cap="none" dirty="0" smtClean="0"/>
            </a:br>
            <a:r>
              <a:rPr lang="en-IN" b="1" cap="none" dirty="0" smtClean="0"/>
              <a:t>The Concept </a:t>
            </a:r>
            <a:endParaRPr lang="en-US" cap="none" dirty="0"/>
          </a:p>
        </p:txBody>
      </p:sp>
      <p:sp>
        <p:nvSpPr>
          <p:cNvPr id="3" name="Content Placeholder 2"/>
          <p:cNvSpPr>
            <a:spLocks noGrp="1"/>
          </p:cNvSpPr>
          <p:nvPr>
            <p:ph idx="1"/>
          </p:nvPr>
        </p:nvSpPr>
        <p:spPr>
          <a:xfrm>
            <a:off x="76200" y="990600"/>
            <a:ext cx="8915400" cy="5715000"/>
          </a:xfrm>
        </p:spPr>
        <p:txBody>
          <a:bodyPr>
            <a:noAutofit/>
          </a:bodyPr>
          <a:lstStyle/>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There is an extensive and complex literature on the management of change. </a:t>
            </a:r>
          </a:p>
          <a:p>
            <a:pPr lvl="0" algn="just">
              <a:buFont typeface="Wingdings" pitchFamily="2" charset="2"/>
              <a:buChar char="§"/>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Change management has been approached from a variety of different angles and applied to numerous organisational processes. </a:t>
            </a:r>
          </a:p>
          <a:p>
            <a:pPr lvl="0" algn="just">
              <a:buFont typeface="Wingdings" pitchFamily="2" charset="2"/>
              <a:buChar char="§"/>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Change by definition requires creating a new system. </a:t>
            </a:r>
          </a:p>
          <a:p>
            <a:pPr lvl="0" algn="just">
              <a:buFont typeface="Wingdings" pitchFamily="2" charset="2"/>
              <a:buChar char="§"/>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Managing change therefore requires managers to think about the organization from a new perspective. </a:t>
            </a: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fontScale="90000"/>
          </a:bodyPr>
          <a:lstStyle/>
          <a:p>
            <a:pPr algn="r"/>
            <a:r>
              <a:rPr lang="en-IN" b="1" cap="none" dirty="0" smtClean="0"/>
              <a:t>Change Management: </a:t>
            </a:r>
            <a:br>
              <a:rPr lang="en-IN" b="1" cap="none" dirty="0" smtClean="0"/>
            </a:br>
            <a:r>
              <a:rPr lang="en-IN" b="1" cap="none" dirty="0" smtClean="0"/>
              <a:t>The Concept </a:t>
            </a:r>
            <a:endParaRPr lang="en-US" cap="none" dirty="0"/>
          </a:p>
        </p:txBody>
      </p:sp>
      <p:sp>
        <p:nvSpPr>
          <p:cNvPr id="3" name="Content Placeholder 2"/>
          <p:cNvSpPr>
            <a:spLocks noGrp="1"/>
          </p:cNvSpPr>
          <p:nvPr>
            <p:ph idx="1"/>
          </p:nvPr>
        </p:nvSpPr>
        <p:spPr>
          <a:xfrm>
            <a:off x="76200" y="1295400"/>
            <a:ext cx="8915400" cy="4800600"/>
          </a:xfrm>
        </p:spPr>
        <p:txBody>
          <a:bodyPr>
            <a:noAutofit/>
          </a:bodyPr>
          <a:lstStyle/>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By consolidating the different definitions of change management as evident in the literature (</a:t>
            </a:r>
            <a:r>
              <a:rPr lang="en-IN" sz="2800" b="1" dirty="0" err="1" smtClean="0">
                <a:solidFill>
                  <a:schemeClr val="accent2">
                    <a:lumMod val="75000"/>
                  </a:schemeClr>
                </a:solidFill>
                <a:latin typeface="Times New Roman" pitchFamily="18" charset="0"/>
                <a:cs typeface="Times New Roman" pitchFamily="18" charset="0"/>
              </a:rPr>
              <a:t>Burnes</a:t>
            </a:r>
            <a:r>
              <a:rPr lang="en-IN" sz="2800" b="1" dirty="0" smtClean="0">
                <a:solidFill>
                  <a:schemeClr val="accent2">
                    <a:lumMod val="75000"/>
                  </a:schemeClr>
                </a:solidFill>
                <a:latin typeface="Times New Roman" pitchFamily="18" charset="0"/>
                <a:cs typeface="Times New Roman" pitchFamily="18" charset="0"/>
              </a:rPr>
              <a:t>, 2000; Patton and </a:t>
            </a:r>
            <a:r>
              <a:rPr lang="en-IN" sz="2800" b="1" dirty="0" err="1" smtClean="0">
                <a:solidFill>
                  <a:schemeClr val="accent2">
                    <a:lumMod val="75000"/>
                  </a:schemeClr>
                </a:solidFill>
                <a:latin typeface="Times New Roman" pitchFamily="18" charset="0"/>
                <a:cs typeface="Times New Roman" pitchFamily="18" charset="0"/>
              </a:rPr>
              <a:t>McCalman</a:t>
            </a:r>
            <a:r>
              <a:rPr lang="en-IN" sz="2800" b="1" dirty="0" smtClean="0">
                <a:solidFill>
                  <a:schemeClr val="accent2">
                    <a:lumMod val="75000"/>
                  </a:schemeClr>
                </a:solidFill>
                <a:latin typeface="Times New Roman" pitchFamily="18" charset="0"/>
                <a:cs typeface="Times New Roman" pitchFamily="18" charset="0"/>
              </a:rPr>
              <a:t>, 2000), change management refers to.</a:t>
            </a:r>
          </a:p>
          <a:p>
            <a:pPr lvl="0" algn="just">
              <a:buNone/>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The task of ongoing change, i.e. the task of managing change in a systematic manner with the aim of implementing new methods and systems in an ongoing organization along with managing its impact on people more effectively.</a:t>
            </a: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fontScale="90000"/>
          </a:bodyPr>
          <a:lstStyle/>
          <a:p>
            <a:pPr algn="r"/>
            <a:r>
              <a:rPr lang="en-IN" b="1" cap="none" dirty="0" smtClean="0"/>
              <a:t>Change Management: </a:t>
            </a:r>
            <a:br>
              <a:rPr lang="en-IN" b="1" cap="none" dirty="0" smtClean="0"/>
            </a:br>
            <a:r>
              <a:rPr lang="en-IN" b="1" cap="none" dirty="0" smtClean="0"/>
              <a:t>The Concept </a:t>
            </a:r>
            <a:endParaRPr lang="en-US" cap="none" dirty="0"/>
          </a:p>
        </p:txBody>
      </p:sp>
      <p:sp>
        <p:nvSpPr>
          <p:cNvPr id="3" name="Content Placeholder 2"/>
          <p:cNvSpPr>
            <a:spLocks noGrp="1"/>
          </p:cNvSpPr>
          <p:nvPr>
            <p:ph idx="1"/>
          </p:nvPr>
        </p:nvSpPr>
        <p:spPr>
          <a:xfrm>
            <a:off x="76200" y="1295400"/>
            <a:ext cx="8915400" cy="4800600"/>
          </a:xfrm>
        </p:spPr>
        <p:txBody>
          <a:bodyPr>
            <a:noAutofit/>
          </a:bodyPr>
          <a:lstStyle/>
          <a:p>
            <a:pPr lvl="0" algn="just">
              <a:buFont typeface="Wingdings" pitchFamily="2" charset="2"/>
              <a:buChar char="§"/>
            </a:pPr>
            <a:r>
              <a:rPr lang="en-IN" sz="2600" b="1" dirty="0" smtClean="0">
                <a:solidFill>
                  <a:schemeClr val="accent2">
                    <a:lumMod val="75000"/>
                  </a:schemeClr>
                </a:solidFill>
                <a:latin typeface="Times New Roman" pitchFamily="18" charset="0"/>
                <a:cs typeface="Times New Roman" pitchFamily="18" charset="0"/>
              </a:rPr>
              <a:t>An area of professional practice, i.e. many consultants is engaged to help clients manage the changes they faces. </a:t>
            </a:r>
          </a:p>
          <a:p>
            <a:pPr lvl="0" algn="just">
              <a:buFont typeface="Wingdings" pitchFamily="2" charset="2"/>
              <a:buChar char="§"/>
            </a:pPr>
            <a:endParaRPr lang="en-US" sz="26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600" b="1" dirty="0" smtClean="0">
                <a:solidFill>
                  <a:schemeClr val="accent2">
                    <a:lumMod val="75000"/>
                  </a:schemeClr>
                </a:solidFill>
                <a:latin typeface="Times New Roman" pitchFamily="18" charset="0"/>
                <a:cs typeface="Times New Roman" pitchFamily="18" charset="0"/>
              </a:rPr>
              <a:t>A body of knowledge consisting of models, methods, techniques, and other tools that are drawn from psychology, sociology, business administration, economics, industrial engineering, systems engineering and the study of human and organizational behaviour. </a:t>
            </a:r>
          </a:p>
          <a:p>
            <a:pPr lvl="0" algn="just">
              <a:buFont typeface="Wingdings" pitchFamily="2" charset="2"/>
              <a:buChar char="§"/>
            </a:pPr>
            <a:endParaRPr lang="en-US" sz="2600" b="1" dirty="0" smtClean="0">
              <a:solidFill>
                <a:schemeClr val="accent2">
                  <a:lumMod val="75000"/>
                </a:schemeClr>
              </a:solidFill>
              <a:latin typeface="Times New Roman" pitchFamily="18" charset="0"/>
              <a:cs typeface="Times New Roman" pitchFamily="18" charset="0"/>
            </a:endParaRPr>
          </a:p>
          <a:p>
            <a:pPr algn="just">
              <a:buFont typeface="Wingdings" pitchFamily="2" charset="2"/>
              <a:buChar char="§"/>
            </a:pPr>
            <a:r>
              <a:rPr lang="en-IN" sz="2600" b="1" dirty="0" smtClean="0">
                <a:solidFill>
                  <a:schemeClr val="accent2">
                    <a:lumMod val="75000"/>
                  </a:schemeClr>
                </a:solidFill>
                <a:latin typeface="Times New Roman" pitchFamily="18" charset="0"/>
                <a:cs typeface="Times New Roman" pitchFamily="18" charset="0"/>
              </a:rPr>
              <a:t>A control mechanism consisting of requirements, standards, processes and procedures </a:t>
            </a: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fontScale="90000"/>
          </a:bodyPr>
          <a:lstStyle/>
          <a:p>
            <a:pPr algn="r"/>
            <a:r>
              <a:rPr lang="en-US" b="1" cap="none" dirty="0" smtClean="0"/>
              <a:t>Change Management In: </a:t>
            </a:r>
            <a:br>
              <a:rPr lang="en-US" b="1" cap="none" dirty="0" smtClean="0"/>
            </a:br>
            <a:r>
              <a:rPr lang="en-US" b="1" cap="none" dirty="0" smtClean="0"/>
              <a:t>Library And Information </a:t>
            </a:r>
            <a:r>
              <a:rPr lang="en-US" b="1" cap="none" dirty="0" err="1" smtClean="0"/>
              <a:t>Centres</a:t>
            </a:r>
            <a:endParaRPr lang="en-US" cap="none" dirty="0"/>
          </a:p>
        </p:txBody>
      </p:sp>
      <p:sp>
        <p:nvSpPr>
          <p:cNvPr id="3" name="Content Placeholder 2"/>
          <p:cNvSpPr>
            <a:spLocks noGrp="1"/>
          </p:cNvSpPr>
          <p:nvPr>
            <p:ph idx="1"/>
          </p:nvPr>
        </p:nvSpPr>
        <p:spPr>
          <a:xfrm>
            <a:off x="76200" y="1066800"/>
            <a:ext cx="8915400" cy="5486400"/>
          </a:xfrm>
        </p:spPr>
        <p:txBody>
          <a:bodyPr>
            <a:noAutofit/>
          </a:bodyPr>
          <a:lstStyle/>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Change is no more a matter of choice, it has now become imperative on the part of the libraries and information centres to achieve some major changes to increase the flexibility, the quality and the efficiency of the services they offered.</a:t>
            </a:r>
          </a:p>
          <a:p>
            <a:pPr lvl="0" algn="just">
              <a:buNone/>
            </a:pPr>
            <a:r>
              <a:rPr lang="en-IN" sz="2800" b="1" dirty="0" smtClean="0">
                <a:solidFill>
                  <a:schemeClr val="accent2">
                    <a:lumMod val="75000"/>
                  </a:schemeClr>
                </a:solidFill>
                <a:latin typeface="Times New Roman" pitchFamily="18" charset="0"/>
                <a:cs typeface="Times New Roman" pitchFamily="18" charset="0"/>
              </a:rPr>
              <a:t> </a:t>
            </a: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The role of libraries has gradually changed from the traditional storehouse of information to access providers. </a:t>
            </a:r>
          </a:p>
          <a:p>
            <a:pPr lvl="0" algn="just">
              <a:buNone/>
            </a:pPr>
            <a:endParaRPr lang="en-US" sz="2800" b="1" dirty="0" smtClean="0">
              <a:solidFill>
                <a:schemeClr val="accent2">
                  <a:lumMod val="75000"/>
                </a:schemeClr>
              </a:solidFill>
              <a:latin typeface="Times New Roman" pitchFamily="18" charset="0"/>
              <a:cs typeface="Times New Roman" pitchFamily="18" charset="0"/>
            </a:endParaRPr>
          </a:p>
          <a:p>
            <a:pPr lvl="0" algn="just">
              <a:buFont typeface="Wingdings" pitchFamily="2" charset="2"/>
              <a:buChar char="§"/>
            </a:pPr>
            <a:r>
              <a:rPr lang="en-IN" sz="2800" b="1" dirty="0" smtClean="0">
                <a:solidFill>
                  <a:schemeClr val="accent2">
                    <a:lumMod val="75000"/>
                  </a:schemeClr>
                </a:solidFill>
                <a:latin typeface="Times New Roman" pitchFamily="18" charset="0"/>
                <a:cs typeface="Times New Roman" pitchFamily="18" charset="0"/>
              </a:rPr>
              <a:t>There has been a paradigm shift in the ways libraries used to be managed. </a:t>
            </a:r>
            <a:endParaRPr lang="en-US" sz="2800" b="1" dirty="0">
              <a:solidFill>
                <a:schemeClr val="accent2">
                  <a:lumMod val="75000"/>
                </a:schemeClr>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0" y="6569075"/>
            <a:ext cx="9144000" cy="288925"/>
          </a:xfrm>
        </p:spPr>
        <p:txBody>
          <a:bodyPr/>
          <a:lstStyle/>
          <a:p>
            <a:pPr algn="ctr"/>
            <a:r>
              <a:rPr lang="en-US" b="1" dirty="0" smtClean="0">
                <a:solidFill>
                  <a:schemeClr val="tx1"/>
                </a:solidFill>
              </a:rPr>
              <a:t>Innovative Library Services &amp; Management of Public Libraries | </a:t>
            </a:r>
            <a:r>
              <a:rPr lang="en-US" b="1" dirty="0" smtClean="0">
                <a:solidFill>
                  <a:schemeClr val="tx1"/>
                </a:solidFill>
              </a:rPr>
              <a:t>DG, RRRLF| </a:t>
            </a:r>
            <a:r>
              <a:rPr lang="en-US" b="1" dirty="0" smtClean="0">
                <a:solidFill>
                  <a:schemeClr val="tx1"/>
                </a:solidFill>
              </a:rPr>
              <a:t>NACLIN 2018 | 6th Oct 2018, </a:t>
            </a:r>
            <a:r>
              <a:rPr lang="en-US" b="1" dirty="0" smtClean="0">
                <a:solidFill>
                  <a:schemeClr val="tx1"/>
                </a:solidFill>
              </a:rPr>
              <a:t>GITAM, </a:t>
            </a:r>
            <a:r>
              <a:rPr lang="en-US" b="1" dirty="0" err="1" smtClean="0">
                <a:solidFill>
                  <a:schemeClr val="tx1"/>
                </a:solidFill>
              </a:rPr>
              <a:t>Vishakapatnam</a:t>
            </a:r>
            <a:endParaRPr lang="en-US" b="1" dirty="0">
              <a:solidFill>
                <a:schemeClr val="tx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0eba481b-a38d-4af4-b472-46cc2410b10f"/>
  <p:tag name="ARTICULATE_SLIDE_PAUSE" val="1"/>
  <p:tag name="ARTICULATE_NAV_LEVEL" val="1"/>
  <p:tag name="ARTICULATE_PLAYLIST_ID" val="-1"/>
  <p:tag name="ARTICULATE_LOCK_SLIDE" val="0"/>
  <p:tag name="ARTICULATE_SLIDE_NAV" val="5"/>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0eba481b-a38d-4af4-b472-46cc2410b10f"/>
  <p:tag name="ARTICULATE_SLIDE_PAUSE" val="1"/>
  <p:tag name="ARTICULATE_NAV_LEVEL" val="1"/>
  <p:tag name="ARTICULATE_PLAYLIST_ID" val="-1"/>
  <p:tag name="ARTICULATE_LOCK_SLIDE" val="0"/>
  <p:tag name="ARTICULATE_SLIDE_NAV" val="5"/>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0eba481b-a38d-4af4-b472-46cc2410b10f"/>
  <p:tag name="ARTICULATE_SLIDE_PAUSE" val="1"/>
  <p:tag name="ARTICULATE_NAV_LEVEL" val="1"/>
  <p:tag name="ARTICULATE_PLAYLIST_ID" val="-1"/>
  <p:tag name="ARTICULATE_LOCK_SLIDE" val="0"/>
  <p:tag name="ARTICULATE_SLIDE_NAV" val="5"/>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0eba481b-a38d-4af4-b472-46cc2410b10f"/>
  <p:tag name="ARTICULATE_SLIDE_PAUSE" val="1"/>
  <p:tag name="ARTICULATE_NAV_LEVEL" val="1"/>
  <p:tag name="ARTICULATE_PLAYLIST_ID" val="-1"/>
  <p:tag name="ARTICULATE_LOCK_SLIDE" val="0"/>
  <p:tag name="ARTICULATE_SLIDE_NAV" val="5"/>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0eba481b-a38d-4af4-b472-46cc2410b10f"/>
  <p:tag name="ARTICULATE_SLIDE_PAUSE" val="1"/>
  <p:tag name="ARTICULATE_NAV_LEVEL" val="1"/>
  <p:tag name="ARTICULATE_PLAYLIST_ID" val="-1"/>
  <p:tag name="ARTICULATE_LOCK_SLIDE" val="0"/>
  <p:tag name="ARTICULATE_SLIDE_NAV" val="5"/>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0eba481b-a38d-4af4-b472-46cc2410b10f"/>
  <p:tag name="ARTICULATE_SLIDE_PAUSE" val="1"/>
  <p:tag name="ARTICULATE_NAV_LEVEL" val="1"/>
  <p:tag name="ARTICULATE_PLAYLIST_ID" val="-1"/>
  <p:tag name="ARTICULATE_LOCK_SLIDE" val="0"/>
  <p:tag name="ARTICULATE_SLIDE_NAV" val="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316</TotalTime>
  <Words>3914</Words>
  <Application>Microsoft Office PowerPoint</Application>
  <PresentationFormat>On-screen Show (4:3)</PresentationFormat>
  <Paragraphs>431</Paragraphs>
  <Slides>47</Slides>
  <Notes>14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Trek</vt:lpstr>
      <vt:lpstr>21th National Convention on Knowledge, Library and Information Networking (NACLIN 2018)  In collaboration with   GITAM Deemed to be University, Visakhapatnam   October 4-6, 2018     @ GITAM, Visakhapatnam</vt:lpstr>
      <vt:lpstr>The Management of Change In Libraries </vt:lpstr>
      <vt:lpstr>There Is Nothing Permanent Except Change - Characteristics</vt:lpstr>
      <vt:lpstr>Slide 4</vt:lpstr>
      <vt:lpstr>There Is Nothing Permanent Except Change - Characteristics</vt:lpstr>
      <vt:lpstr>Change Management:  The Concept </vt:lpstr>
      <vt:lpstr>Change Management:  The Concept </vt:lpstr>
      <vt:lpstr>Change Management:  The Concept </vt:lpstr>
      <vt:lpstr>Change Management In:  Library And Information Centres</vt:lpstr>
      <vt:lpstr>Change Management In:  Library And Information Centres</vt:lpstr>
      <vt:lpstr>From System’s Point of View</vt:lpstr>
      <vt:lpstr>From System’s Point of View</vt:lpstr>
      <vt:lpstr>RAJA RAMMOHUN ROY LIBRARY FOUNDATION</vt:lpstr>
      <vt:lpstr>Slide 14</vt:lpstr>
      <vt:lpstr>RAJA RAMMOHUN ROY LIBRARY FOUNDATION - The Objectives</vt:lpstr>
      <vt:lpstr>RAJA RAMMOHUN ROY LIBRARY FOUNDATION - The presence</vt:lpstr>
      <vt:lpstr>RAJA RAMMOHUN ROY LIBRARY FOUNDATION - Matching Schemes</vt:lpstr>
      <vt:lpstr>RAJA RAMMOHUN ROY LIBRARY FOUNDATION - non-Matching Schemes- Fully Financed by RRRLF Fund</vt:lpstr>
      <vt:lpstr>RAJA RAMMOHUN ROY LIBRARY FOUNDATION - non-Matching Schemes- Fully Financed by RRRLF Fund</vt:lpstr>
      <vt:lpstr>Slide 20</vt:lpstr>
      <vt:lpstr>RAJA RAMMOHUN ROY LIBRARY FOUNDATION - Digitization Initiatives</vt:lpstr>
      <vt:lpstr>Slide 22</vt:lpstr>
      <vt:lpstr>RAJA RAMMOHUN ROY LIBRARY FOUNDATION - Research Initiatives</vt:lpstr>
      <vt:lpstr>RAJA RAMMOHUN ROY LIBRARY FOUNDATION - Publications Initiatives</vt:lpstr>
      <vt:lpstr>Slide 25</vt:lpstr>
      <vt:lpstr>RAJA RAMMOHUN ROY LIBRARY FOUNDATION - Highlights of Assistance (As on 31st March 2018)</vt:lpstr>
      <vt:lpstr>Slide 27</vt:lpstr>
      <vt:lpstr>RAJA RAMMOHUN ROY LIBRARY FOUNDATION - New Initiatives</vt:lpstr>
      <vt:lpstr>Slide 29</vt:lpstr>
      <vt:lpstr>RAJA RAMMOHUN ROY LIBRARY FOUNDATION - Vision &amp; Goals</vt:lpstr>
      <vt:lpstr>RAJA RAMMOHUN ROY LIBRARY FOUNDATION - Vision &amp; Goals</vt:lpstr>
      <vt:lpstr>Slide 32</vt:lpstr>
      <vt:lpstr>National Mission on Libraries - The Background</vt:lpstr>
      <vt:lpstr>National Mission on Libraries</vt:lpstr>
      <vt:lpstr>NML Model Libraries - Proposed Activities a&amp; Achievements</vt:lpstr>
      <vt:lpstr>NML Quantitative &amp; Qualitative Survey - Achievements</vt:lpstr>
      <vt:lpstr>NML Capacity Building Programme - Achievements</vt:lpstr>
      <vt:lpstr>NML NVLI - Achievements</vt:lpstr>
      <vt:lpstr>Slide 39</vt:lpstr>
      <vt:lpstr>Strategic Change Management </vt:lpstr>
      <vt:lpstr>Strategic Change Management </vt:lpstr>
      <vt:lpstr>Hard Factors of Change Management</vt:lpstr>
      <vt:lpstr>Soft Factors of Change Management</vt:lpstr>
      <vt:lpstr>Conclusions</vt:lpstr>
      <vt:lpstr>Conclusions</vt:lpstr>
      <vt:lpstr>Conclusions</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ARUN KUMAR CHAKRABORTY, Ph.D. Director General, RRRLF,  DG (Addl. Charge) National Library and  Additional Mission Director, NML, RRRLF (Ministry of Culture, GoI)  DD-34, Salt Lake City, Kolkata 700064, West Bengal, India Email: dg-rrrlf@gov.in,  akchakraborty2009@gmail.com</dc:title>
  <dc:creator>user</dc:creator>
  <cp:lastModifiedBy>USER</cp:lastModifiedBy>
  <cp:revision>55</cp:revision>
  <dcterms:created xsi:type="dcterms:W3CDTF">2018-08-06T05:58:08Z</dcterms:created>
  <dcterms:modified xsi:type="dcterms:W3CDTF">2018-10-04T16:18:04Z</dcterms:modified>
</cp:coreProperties>
</file>